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57" r:id="rId3"/>
    <p:sldId id="258" r:id="rId4"/>
    <p:sldId id="260" r:id="rId5"/>
    <p:sldId id="259" r:id="rId6"/>
    <p:sldId id="261" r:id="rId7"/>
    <p:sldId id="262" r:id="rId8"/>
    <p:sldId id="267" r:id="rId9"/>
    <p:sldId id="269" r:id="rId10"/>
    <p:sldId id="270" r:id="rId11"/>
    <p:sldId id="263" r:id="rId12"/>
    <p:sldId id="264" r:id="rId13"/>
    <p:sldId id="265" r:id="rId14"/>
    <p:sldId id="268" r:id="rId15"/>
    <p:sldId id="266" r:id="rId16"/>
    <p:sldId id="271" r:id="rId17"/>
    <p:sldId id="275" r:id="rId18"/>
    <p:sldId id="272" r:id="rId19"/>
    <p:sldId id="27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4" d="100"/>
          <a:sy n="74" d="100"/>
        </p:scale>
        <p:origin x="576" y="72"/>
      </p:cViewPr>
      <p:guideLst>
        <p:guide pos="3840"/>
        <p:guide orient="horz" pos="2160"/>
      </p:guideLst>
    </p:cSldViewPr>
  </p:slideViewPr>
  <p:notesTextViewPr>
    <p:cViewPr>
      <p:scale>
        <a:sx n="1" d="1"/>
        <a:sy n="1" d="1"/>
      </p:scale>
      <p:origin x="0" y="0"/>
    </p:cViewPr>
  </p:notesTextViewPr>
  <p:notesViewPr>
    <p:cSldViewPr showGuides="1">
      <p:cViewPr varScale="1">
        <p:scale>
          <a:sx n="63" d="100"/>
          <a:sy n="63" d="100"/>
        </p:scale>
        <p:origin x="2838"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dLbls>
          <c:dLblPos val="outEnd"/>
          <c:showLegendKey val="0"/>
          <c:showVal val="1"/>
          <c:showCatName val="0"/>
          <c:showSerName val="0"/>
          <c:showPercent val="0"/>
          <c:showBubbleSize val="0"/>
        </c:dLbls>
        <c:gapWidth val="444"/>
        <c:overlap val="-90"/>
        <c:axId val="602915984"/>
        <c:axId val="602916528"/>
      </c:barChart>
      <c:catAx>
        <c:axId val="60291598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602916528"/>
        <c:crosses val="autoZero"/>
        <c:auto val="1"/>
        <c:lblAlgn val="ctr"/>
        <c:lblOffset val="100"/>
        <c:noMultiLvlLbl val="0"/>
      </c:catAx>
      <c:valAx>
        <c:axId val="602916528"/>
        <c:scaling>
          <c:orientation val="minMax"/>
        </c:scaling>
        <c:delete val="1"/>
        <c:axPos val="l"/>
        <c:numFmt formatCode="General" sourceLinked="1"/>
        <c:majorTickMark val="none"/>
        <c:minorTickMark val="none"/>
        <c:tickLblPos val="nextTo"/>
        <c:crossAx val="602915984"/>
        <c:crosses val="autoZero"/>
        <c:crossBetween val="between"/>
      </c:valAx>
      <c:spPr>
        <a:noFill/>
        <a:ln w="25400">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spPr>
      <a:prstGeom prst="rect">
        <a:avLst/>
      </a:prstGeom>
    </cs:spPr>
    <cs:defRPr sz="1064"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43B725B-653D-4166-A8E9-72A38A1847CF}" type="datetimeFigureOut">
              <a:rPr lang="en-US"/>
              <a:t>12/11/2016</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E861E8E-D392-497B-BB21-122DD7C27CF3}" type="slidenum">
              <a:rPr/>
              <a:t>‹#›</a:t>
            </a:fld>
            <a:endParaRPr/>
          </a:p>
        </p:txBody>
      </p:sp>
    </p:spTree>
    <p:extLst>
      <p:ext uri="{BB962C8B-B14F-4D97-AF65-F5344CB8AC3E}">
        <p14:creationId xmlns:p14="http://schemas.microsoft.com/office/powerpoint/2010/main" val="1208353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3F64CD-0576-4A9A-BD06-7889D6E60BDC}" type="datetimeFigureOut">
              <a:rPr lang="en-US"/>
              <a:t>12/11/2016</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55D449-B875-4B8D-8E66-224D27E54C9A}" type="slidenum">
              <a:rPr/>
              <a:t>‹#›</a:t>
            </a:fld>
            <a:endParaRPr/>
          </a:p>
        </p:txBody>
      </p:sp>
    </p:spTree>
    <p:extLst>
      <p:ext uri="{BB962C8B-B14F-4D97-AF65-F5344CB8AC3E}">
        <p14:creationId xmlns:p14="http://schemas.microsoft.com/office/powerpoint/2010/main" val="1349979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flip="none" rotWithShape="1">
          <a:gsLst>
            <a:gs pos="0">
              <a:srgbClr val="D9D9D9"/>
            </a:gs>
            <a:gs pos="100000">
              <a:schemeClr val="bg1"/>
            </a:gs>
          </a:gsLst>
          <a:lin ang="81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26225" y="1828800"/>
            <a:ext cx="4098175" cy="3177380"/>
          </a:xfrm>
        </p:spPr>
        <p:txBody>
          <a:bodyPr anchor="b">
            <a:normAutofit/>
          </a:bodyPr>
          <a:lstStyle>
            <a:lvl1pPr algn="l">
              <a:lnSpc>
                <a:spcPct val="80000"/>
              </a:lnSpc>
              <a:defRPr sz="5400">
                <a:solidFill>
                  <a:schemeClr val="accent1"/>
                </a:solidFill>
              </a:defRPr>
            </a:lvl1pPr>
          </a:lstStyle>
          <a:p>
            <a:r>
              <a:rPr lang="en-US" smtClean="0"/>
              <a:t>Click to edit Master title style</a:t>
            </a:r>
            <a:endParaRPr/>
          </a:p>
        </p:txBody>
      </p:sp>
      <p:sp>
        <p:nvSpPr>
          <p:cNvPr id="3" name="Subtitle 2"/>
          <p:cNvSpPr>
            <a:spLocks noGrp="1"/>
          </p:cNvSpPr>
          <p:nvPr>
            <p:ph type="subTitle" idx="1"/>
          </p:nvPr>
        </p:nvSpPr>
        <p:spPr>
          <a:xfrm>
            <a:off x="626225" y="5181600"/>
            <a:ext cx="4098175" cy="685800"/>
          </a:xfrm>
        </p:spPr>
        <p:txBody>
          <a:bodyPr>
            <a:normAutofit/>
          </a:bodyPr>
          <a:lstStyle>
            <a:lvl1pPr marL="0" indent="0" algn="l">
              <a:buNone/>
              <a:defRPr sz="2000" cap="all" baseline="0">
                <a:solidFill>
                  <a:schemeClr val="tx1">
                    <a:lumMod val="50000"/>
                    <a:lumOff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a:p>
        </p:txBody>
      </p:sp>
      <p:pic>
        <p:nvPicPr>
          <p:cNvPr id="7" name="Picture 6" descr="EKG line"/>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5188688" y="-1"/>
            <a:ext cx="7000137" cy="6858001"/>
          </a:xfrm>
          <a:prstGeom prst="rect">
            <a:avLst/>
          </a:prstGeom>
        </p:spPr>
      </p:pic>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7CC0096-1860-4642-9CD2-0079EA5E7CD1}" type="datetimeFigureOut">
              <a:rPr lang="en-US"/>
              <a:t>12/11/2016</a:t>
            </a:fld>
            <a:endParaRPr/>
          </a:p>
        </p:txBody>
      </p:sp>
      <p:sp>
        <p:nvSpPr>
          <p:cNvPr id="6" name="Slide Number Placeholder 5"/>
          <p:cNvSpPr>
            <a:spLocks noGrp="1"/>
          </p:cNvSpPr>
          <p:nvPr>
            <p:ph type="sldNum" sz="quarter" idx="12"/>
          </p:nvPr>
        </p:nvSpPr>
        <p:spPr/>
        <p:txBody>
          <a:bodyPr/>
          <a:lstStyle/>
          <a:p>
            <a:fld id="{E31375A4-56A4-47D6-9801-1991572033F7}" type="slidenum">
              <a:rPr/>
              <a:t>‹#›</a:t>
            </a:fld>
            <a:endParaRPr/>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descr="Rectangle"/>
          <p:cNvSpPr/>
          <p:nvPr/>
        </p:nvSpPr>
        <p:spPr>
          <a:xfrm>
            <a:off x="9982200" y="0"/>
            <a:ext cx="2209800" cy="6858000"/>
          </a:xfrm>
          <a:prstGeom prst="rect">
            <a:avLst/>
          </a:prstGeom>
          <a:gradFill flip="none" rotWithShape="1">
            <a:gsLst>
              <a:gs pos="0">
                <a:schemeClr val="accent1"/>
              </a:gs>
              <a:gs pos="100000">
                <a:schemeClr val="accent1">
                  <a:lumMod val="75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10058399" y="457201"/>
            <a:ext cx="2057401" cy="59436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09600" y="457200"/>
            <a:ext cx="9067800" cy="5943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7CC0096-1860-4642-9CD2-0079EA5E7CD1}" type="datetimeFigureOut">
              <a:rPr lang="en-US"/>
              <a:t>12/11/2016</a:t>
            </a:fld>
            <a:endParaRPr/>
          </a:p>
        </p:txBody>
      </p:sp>
      <p:sp>
        <p:nvSpPr>
          <p:cNvPr id="6" name="Slide Number Placeholder 5"/>
          <p:cNvSpPr>
            <a:spLocks noGrp="1"/>
          </p:cNvSpPr>
          <p:nvPr>
            <p:ph type="sldNum" sz="quarter" idx="12"/>
          </p:nvPr>
        </p:nvSpPr>
        <p:spPr/>
        <p:txBody>
          <a:bodyPr/>
          <a:lstStyle/>
          <a:p>
            <a:fld id="{E31375A4-56A4-47D6-9801-1991572033F7}" type="slidenum">
              <a:rPr/>
              <a:t>‹#›</a:t>
            </a:fld>
            <a:endParaRPr/>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37CC0096-1860-4642-9CD2-0079EA5E7CD1}" type="datetimeFigureOut">
              <a:rPr lang="en-US"/>
              <a:t>12/11/2016</a:t>
            </a:fld>
            <a:endParaRPr/>
          </a:p>
        </p:txBody>
      </p:sp>
      <p:sp>
        <p:nvSpPr>
          <p:cNvPr id="6" name="Slide Number Placeholder 5"/>
          <p:cNvSpPr>
            <a:spLocks noGrp="1"/>
          </p:cNvSpPr>
          <p:nvPr>
            <p:ph type="sldNum" sz="quarter" idx="12"/>
          </p:nvPr>
        </p:nvSpPr>
        <p:spPr/>
        <p:txBody>
          <a:bodyPr/>
          <a:lstStyle/>
          <a:p>
            <a:fld id="{E31375A4-56A4-47D6-9801-1991572033F7}" type="slidenum">
              <a:rPr/>
              <a:t>‹#›</a:t>
            </a:fld>
            <a:endParaRPr/>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Pr>
        <a:gradFill flip="none" rotWithShape="1">
          <a:gsLst>
            <a:gs pos="0">
              <a:schemeClr val="accent1"/>
            </a:gs>
            <a:gs pos="100000">
              <a:schemeClr val="accent1">
                <a:lumMod val="75000"/>
              </a:schemeClr>
            </a:gs>
          </a:gsLst>
          <a:lin ang="5400000" scaled="0"/>
          <a:tileRect/>
        </a:gradFill>
        <a:effectLst/>
      </p:bgPr>
    </p:bg>
    <p:spTree>
      <p:nvGrpSpPr>
        <p:cNvPr id="1" name=""/>
        <p:cNvGrpSpPr/>
        <p:nvPr/>
      </p:nvGrpSpPr>
      <p:grpSpPr>
        <a:xfrm>
          <a:off x="0" y="0"/>
          <a:ext cx="0" cy="0"/>
          <a:chOff x="0" y="0"/>
          <a:chExt cx="0" cy="0"/>
        </a:xfrm>
      </p:grpSpPr>
      <p:sp>
        <p:nvSpPr>
          <p:cNvPr id="7" name="Rectangle 6" descr="Rectangle"/>
          <p:cNvSpPr/>
          <p:nvPr/>
        </p:nvSpPr>
        <p:spPr>
          <a:xfrm>
            <a:off x="265112" y="228600"/>
            <a:ext cx="11658600" cy="6400800"/>
          </a:xfrm>
          <a:prstGeom prst="rect">
            <a:avLst/>
          </a:prstGeom>
          <a:noFill/>
          <a:ln w="15875">
            <a:gradFill flip="none" rotWithShape="1">
              <a:gsLst>
                <a:gs pos="0">
                  <a:schemeClr val="bg1">
                    <a:lumMod val="75000"/>
                  </a:schemeClr>
                </a:gs>
                <a:gs pos="100000">
                  <a:schemeClr val="bg1"/>
                </a:gs>
              </a:gsLst>
              <a:lin ang="27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1066800" y="1828800"/>
            <a:ext cx="7772400" cy="3177380"/>
          </a:xfrm>
        </p:spPr>
        <p:txBody>
          <a:bodyPr anchor="b">
            <a:normAutofit/>
          </a:bodyPr>
          <a:lstStyle>
            <a:lvl1pPr>
              <a:lnSpc>
                <a:spcPct val="80000"/>
              </a:lnSpc>
              <a:defRPr sz="5400"/>
            </a:lvl1pPr>
          </a:lstStyle>
          <a:p>
            <a:r>
              <a:rPr lang="en-US" smtClean="0"/>
              <a:t>Click to edit Master title style</a:t>
            </a:r>
            <a:endParaRPr/>
          </a:p>
        </p:txBody>
      </p:sp>
      <p:sp>
        <p:nvSpPr>
          <p:cNvPr id="3" name="Text Placeholder 2"/>
          <p:cNvSpPr>
            <a:spLocks noGrp="1"/>
          </p:cNvSpPr>
          <p:nvPr>
            <p:ph type="body" idx="1"/>
          </p:nvPr>
        </p:nvSpPr>
        <p:spPr>
          <a:xfrm>
            <a:off x="1066800" y="5181600"/>
            <a:ext cx="7772400" cy="685800"/>
          </a:xfrm>
        </p:spPr>
        <p:txBody>
          <a:bodyPr>
            <a:normAutofit/>
          </a:bodyPr>
          <a:lstStyle>
            <a:lvl1pPr marL="0" indent="0">
              <a:buNone/>
              <a:defRPr sz="2000" cap="all" baseline="0">
                <a:solidFill>
                  <a:schemeClr val="bg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3506778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066800" y="1825624"/>
            <a:ext cx="4800600" cy="4575175"/>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6324600" y="1825624"/>
            <a:ext cx="4800600" cy="4575175"/>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37CC0096-1860-4642-9CD2-0079EA5E7CD1}" type="datetimeFigureOut">
              <a:rPr lang="en-US"/>
              <a:t>12/11/2016</a:t>
            </a:fld>
            <a:endParaRPr/>
          </a:p>
        </p:txBody>
      </p:sp>
      <p:sp>
        <p:nvSpPr>
          <p:cNvPr id="7" name="Slide Number Placeholder 6"/>
          <p:cNvSpPr>
            <a:spLocks noGrp="1"/>
          </p:cNvSpPr>
          <p:nvPr>
            <p:ph type="sldNum" sz="quarter" idx="12"/>
          </p:nvPr>
        </p:nvSpPr>
        <p:spPr/>
        <p:txBody>
          <a:bodyPr/>
          <a:lstStyle/>
          <a:p>
            <a:fld id="{E31375A4-56A4-47D6-9801-1991572033F7}" type="slidenum">
              <a:rPr/>
              <a:t>‹#›</a:t>
            </a:fld>
            <a:endParaRPr/>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Text Placeholder 2"/>
          <p:cNvSpPr>
            <a:spLocks noGrp="1"/>
          </p:cNvSpPr>
          <p:nvPr>
            <p:ph type="body" idx="1"/>
          </p:nvPr>
        </p:nvSpPr>
        <p:spPr>
          <a:xfrm>
            <a:off x="1066800" y="1828799"/>
            <a:ext cx="4800600" cy="762000"/>
          </a:xfrm>
        </p:spPr>
        <p:txBody>
          <a:bodyPr anchor="ctr">
            <a:noAutofit/>
          </a:bodyPr>
          <a:lstStyle>
            <a:lvl1pPr marL="0" indent="0">
              <a:buNone/>
              <a:defRPr sz="2400" b="0" cap="none" baseline="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6800" y="2590799"/>
            <a:ext cx="4800600" cy="3810033"/>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324600" y="1828799"/>
            <a:ext cx="4800600" cy="762000"/>
          </a:xfrm>
        </p:spPr>
        <p:txBody>
          <a:bodyPr anchor="ctr">
            <a:noAutofit/>
          </a:bodyPr>
          <a:lstStyle>
            <a:lvl1pPr marL="0" indent="0">
              <a:buNone/>
              <a:defRPr sz="2400" b="0" cap="none" baseline="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24600" y="2590799"/>
            <a:ext cx="4800600" cy="3810033"/>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37CC0096-1860-4642-9CD2-0079EA5E7CD1}" type="datetimeFigureOut">
              <a:rPr lang="en-US"/>
              <a:t>12/11/2016</a:t>
            </a:fld>
            <a:endParaRPr/>
          </a:p>
        </p:txBody>
      </p:sp>
      <p:sp>
        <p:nvSpPr>
          <p:cNvPr id="9" name="Slide Number Placeholder 8"/>
          <p:cNvSpPr>
            <a:spLocks noGrp="1"/>
          </p:cNvSpPr>
          <p:nvPr>
            <p:ph type="sldNum" sz="quarter" idx="12"/>
          </p:nvPr>
        </p:nvSpPr>
        <p:spPr/>
        <p:txBody>
          <a:bodyPr/>
          <a:lstStyle/>
          <a:p>
            <a:fld id="{E31375A4-56A4-47D6-9801-1991572033F7}" type="slidenum">
              <a:rPr/>
              <a:t>‹#›</a:t>
            </a:fld>
            <a:endParaRPr/>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37CC0096-1860-4642-9CD2-0079EA5E7CD1}" type="datetimeFigureOut">
              <a:rPr lang="en-US"/>
              <a:t>12/11/2016</a:t>
            </a:fld>
            <a:endParaRPr/>
          </a:p>
        </p:txBody>
      </p:sp>
      <p:sp>
        <p:nvSpPr>
          <p:cNvPr id="5" name="Slide Number Placeholder 4"/>
          <p:cNvSpPr>
            <a:spLocks noGrp="1"/>
          </p:cNvSpPr>
          <p:nvPr>
            <p:ph type="sldNum" sz="quarter" idx="12"/>
          </p:nvPr>
        </p:nvSpPr>
        <p:spPr/>
        <p:txBody>
          <a:bodyPr/>
          <a:lstStyle/>
          <a:p>
            <a:fld id="{E31375A4-56A4-47D6-9801-1991572033F7}" type="slidenum">
              <a:rPr/>
              <a:t>‹#›</a:t>
            </a:fld>
            <a:endParaRPr/>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a:p>
        </p:txBody>
      </p:sp>
      <p:sp>
        <p:nvSpPr>
          <p:cNvPr id="2" name="Date Placeholder 1"/>
          <p:cNvSpPr>
            <a:spLocks noGrp="1"/>
          </p:cNvSpPr>
          <p:nvPr>
            <p:ph type="dt" sz="half" idx="10"/>
          </p:nvPr>
        </p:nvSpPr>
        <p:spPr/>
        <p:txBody>
          <a:bodyPr/>
          <a:lstStyle/>
          <a:p>
            <a:fld id="{37CC0096-1860-4642-9CD2-0079EA5E7CD1}" type="datetimeFigureOut">
              <a:rPr lang="en-US"/>
              <a:t>12/11/2016</a:t>
            </a:fld>
            <a:endParaRPr/>
          </a:p>
        </p:txBody>
      </p:sp>
      <p:sp>
        <p:nvSpPr>
          <p:cNvPr id="4" name="Slide Number Placeholder 3"/>
          <p:cNvSpPr>
            <a:spLocks noGrp="1"/>
          </p:cNvSpPr>
          <p:nvPr>
            <p:ph type="sldNum" sz="quarter" idx="12"/>
          </p:nvPr>
        </p:nvSpPr>
        <p:spPr/>
        <p:txBody>
          <a:bodyPr/>
          <a:lstStyle/>
          <a:p>
            <a:fld id="{E31375A4-56A4-47D6-9801-1991572033F7}" type="slidenum">
              <a:rPr/>
              <a:t>‹#›</a:t>
            </a:fld>
            <a:endParaRPr/>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descr="Rectangle"/>
          <p:cNvSpPr/>
          <p:nvPr/>
        </p:nvSpPr>
        <p:spPr>
          <a:xfrm>
            <a:off x="7008812" y="0"/>
            <a:ext cx="5180013" cy="6858000"/>
          </a:xfrm>
          <a:prstGeom prst="rect">
            <a:avLst/>
          </a:prstGeom>
          <a:gradFill flip="none" rotWithShape="1">
            <a:gsLst>
              <a:gs pos="0">
                <a:schemeClr val="accent1"/>
              </a:gs>
              <a:gs pos="100000">
                <a:schemeClr val="accent1">
                  <a:lumMod val="7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descr="Rectangle"/>
          <p:cNvSpPr/>
          <p:nvPr/>
        </p:nvSpPr>
        <p:spPr>
          <a:xfrm>
            <a:off x="7255668" y="228600"/>
            <a:ext cx="4686300" cy="6400800"/>
          </a:xfrm>
          <a:prstGeom prst="rect">
            <a:avLst/>
          </a:prstGeom>
          <a:noFill/>
          <a:ln w="15875">
            <a:gradFill flip="none" rotWithShape="1">
              <a:gsLst>
                <a:gs pos="0">
                  <a:schemeClr val="bg1">
                    <a:lumMod val="75000"/>
                  </a:schemeClr>
                </a:gs>
                <a:gs pos="100000">
                  <a:schemeClr val="bg1">
                    <a:lumMod val="95000"/>
                  </a:schemeClr>
                </a:gs>
              </a:gsLst>
              <a:lin ang="27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7632700" y="3200400"/>
            <a:ext cx="3932237" cy="1752600"/>
          </a:xfrm>
        </p:spPr>
        <p:txBody>
          <a:bodyPr anchor="b">
            <a:normAutofit/>
          </a:bodyPr>
          <a:lstStyle>
            <a:lvl1pPr>
              <a:defRPr sz="3600"/>
            </a:lvl1pPr>
          </a:lstStyle>
          <a:p>
            <a:r>
              <a:rPr lang="en-US" smtClean="0"/>
              <a:t>Click to edit Master title style</a:t>
            </a:r>
            <a:endParaRPr/>
          </a:p>
        </p:txBody>
      </p:sp>
      <p:sp>
        <p:nvSpPr>
          <p:cNvPr id="3" name="Content Placeholder 2"/>
          <p:cNvSpPr>
            <a:spLocks noGrp="1"/>
          </p:cNvSpPr>
          <p:nvPr>
            <p:ph idx="1"/>
          </p:nvPr>
        </p:nvSpPr>
        <p:spPr>
          <a:xfrm>
            <a:off x="609600" y="457201"/>
            <a:ext cx="5943600" cy="5943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7632699" y="5029200"/>
            <a:ext cx="3932237" cy="1371600"/>
          </a:xfrm>
        </p:spPr>
        <p:txBody>
          <a:bodyPr>
            <a:normAutofit/>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descr="Rectangle"/>
          <p:cNvSpPr/>
          <p:nvPr/>
        </p:nvSpPr>
        <p:spPr>
          <a:xfrm>
            <a:off x="7008812" y="0"/>
            <a:ext cx="5180013" cy="6858000"/>
          </a:xfrm>
          <a:prstGeom prst="rect">
            <a:avLst/>
          </a:prstGeom>
          <a:gradFill flip="none" rotWithShape="1">
            <a:gsLst>
              <a:gs pos="0">
                <a:schemeClr val="accent1"/>
              </a:gs>
              <a:gs pos="100000">
                <a:schemeClr val="accent1">
                  <a:lumMod val="7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descr="Rectangle"/>
          <p:cNvSpPr/>
          <p:nvPr/>
        </p:nvSpPr>
        <p:spPr>
          <a:xfrm>
            <a:off x="7255668" y="228600"/>
            <a:ext cx="4686300" cy="6400800"/>
          </a:xfrm>
          <a:prstGeom prst="rect">
            <a:avLst/>
          </a:prstGeom>
          <a:noFill/>
          <a:ln w="15875">
            <a:gradFill flip="none" rotWithShape="1">
              <a:gsLst>
                <a:gs pos="0">
                  <a:schemeClr val="bg1">
                    <a:lumMod val="75000"/>
                  </a:schemeClr>
                </a:gs>
                <a:gs pos="100000">
                  <a:schemeClr val="bg1">
                    <a:lumMod val="95000"/>
                  </a:schemeClr>
                </a:gs>
              </a:gsLst>
              <a:lin ang="2700000" scaled="1"/>
              <a:tileRect/>
            </a:gra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7635240" y="3200400"/>
            <a:ext cx="3932237" cy="1752600"/>
          </a:xfrm>
        </p:spPr>
        <p:txBody>
          <a:bodyPr anchor="b">
            <a:normAutofit/>
          </a:bodyPr>
          <a:lstStyle>
            <a:lvl1pPr>
              <a:defRPr sz="3600"/>
            </a:lvl1pPr>
          </a:lstStyle>
          <a:p>
            <a:r>
              <a:rPr lang="en-US" smtClean="0"/>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1" y="0"/>
            <a:ext cx="7008810" cy="6857999"/>
          </a:xfrm>
        </p:spPr>
        <p:txBody>
          <a:bodyPr tIns="4572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dirty="0"/>
          </a:p>
        </p:txBody>
      </p:sp>
      <p:sp>
        <p:nvSpPr>
          <p:cNvPr id="4" name="Text Placeholder 3"/>
          <p:cNvSpPr>
            <a:spLocks noGrp="1"/>
          </p:cNvSpPr>
          <p:nvPr>
            <p:ph type="body" sz="half" idx="2"/>
          </p:nvPr>
        </p:nvSpPr>
        <p:spPr>
          <a:xfrm>
            <a:off x="7635240" y="5029200"/>
            <a:ext cx="3932237" cy="1374648"/>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977249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9D9D9"/>
            </a:gs>
            <a:gs pos="100000">
              <a:schemeClr val="bg1"/>
            </a:gs>
          </a:gsLst>
          <a:lin ang="16200000" scaled="1"/>
          <a:tileRect/>
        </a:gradFill>
        <a:effectLst/>
      </p:bgPr>
    </p:bg>
    <p:spTree>
      <p:nvGrpSpPr>
        <p:cNvPr id="1" name=""/>
        <p:cNvGrpSpPr/>
        <p:nvPr/>
      </p:nvGrpSpPr>
      <p:grpSpPr>
        <a:xfrm>
          <a:off x="0" y="0"/>
          <a:ext cx="0" cy="0"/>
          <a:chOff x="0" y="0"/>
          <a:chExt cx="0" cy="0"/>
        </a:xfrm>
      </p:grpSpPr>
      <p:sp>
        <p:nvSpPr>
          <p:cNvPr id="7" name="red bar" descr="Red bar"/>
          <p:cNvSpPr/>
          <p:nvPr/>
        </p:nvSpPr>
        <p:spPr>
          <a:xfrm>
            <a:off x="1" y="1"/>
            <a:ext cx="12188824" cy="1524000"/>
          </a:xfrm>
          <a:prstGeom prst="rect">
            <a:avLst/>
          </a:prstGeom>
          <a:gradFill flip="none" rotWithShape="1">
            <a:gsLst>
              <a:gs pos="0">
                <a:schemeClr val="accent1"/>
              </a:gs>
              <a:gs pos="100000">
                <a:schemeClr val="accent1">
                  <a:lumMod val="7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1066800" y="99220"/>
            <a:ext cx="10058400" cy="1325563"/>
          </a:xfrm>
          <a:prstGeom prst="rect">
            <a:avLst/>
          </a:prstGeom>
        </p:spPr>
        <p:txBody>
          <a:bodyPr vert="horz" lIns="91440" tIns="45720" rIns="91440" bIns="45720" rtlCol="0" anchor="ctr">
            <a:normAutofit/>
          </a:bodyPr>
          <a:lstStyle/>
          <a:p>
            <a:r>
              <a:rPr lang="en-US" smtClean="0"/>
              <a:t>Click to edit Master title style</a:t>
            </a:r>
            <a:endParaRPr dirty="0"/>
          </a:p>
        </p:txBody>
      </p:sp>
      <p:sp>
        <p:nvSpPr>
          <p:cNvPr id="3" name="Text Placeholder 2"/>
          <p:cNvSpPr>
            <a:spLocks noGrp="1"/>
          </p:cNvSpPr>
          <p:nvPr>
            <p:ph type="body" idx="1"/>
          </p:nvPr>
        </p:nvSpPr>
        <p:spPr>
          <a:xfrm>
            <a:off x="1524000" y="1828799"/>
            <a:ext cx="9144000" cy="45720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Footer Placeholder 4"/>
          <p:cNvSpPr>
            <a:spLocks noGrp="1"/>
          </p:cNvSpPr>
          <p:nvPr>
            <p:ph type="ftr" sz="quarter" idx="3"/>
          </p:nvPr>
        </p:nvSpPr>
        <p:spPr>
          <a:xfrm>
            <a:off x="1066800" y="6481760"/>
            <a:ext cx="7848600" cy="239715"/>
          </a:xfrm>
          <a:prstGeom prst="rect">
            <a:avLst/>
          </a:prstGeom>
        </p:spPr>
        <p:txBody>
          <a:bodyPr vert="horz" lIns="91440" tIns="45720" rIns="91440" bIns="45720" rtlCol="0" anchor="ctr"/>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9067800" y="6465885"/>
            <a:ext cx="1066800" cy="239715"/>
          </a:xfrm>
          <a:prstGeom prst="rect">
            <a:avLst/>
          </a:prstGeom>
        </p:spPr>
        <p:txBody>
          <a:bodyPr vert="horz" lIns="91440" tIns="45720" rIns="91440" bIns="45720" rtlCol="0" anchor="ctr"/>
          <a:lstStyle>
            <a:lvl1pPr algn="r">
              <a:defRPr sz="1100">
                <a:solidFill>
                  <a:schemeClr val="tx1"/>
                </a:solidFill>
              </a:defRPr>
            </a:lvl1pPr>
          </a:lstStyle>
          <a:p>
            <a:fld id="{37CC0096-1860-4642-9CD2-0079EA5E7CD1}" type="datetimeFigureOut">
              <a:rPr lang="en-US" smtClean="0"/>
              <a:pPr/>
              <a:t>12/11/2016</a:t>
            </a:fld>
            <a:endParaRPr lang="en-US" dirty="0"/>
          </a:p>
        </p:txBody>
      </p:sp>
      <p:sp>
        <p:nvSpPr>
          <p:cNvPr id="6" name="Slide Number Placeholder 5"/>
          <p:cNvSpPr>
            <a:spLocks noGrp="1"/>
          </p:cNvSpPr>
          <p:nvPr>
            <p:ph type="sldNum" sz="quarter" idx="4"/>
          </p:nvPr>
        </p:nvSpPr>
        <p:spPr>
          <a:xfrm>
            <a:off x="10287000" y="6481760"/>
            <a:ext cx="838200" cy="239715"/>
          </a:xfrm>
          <a:prstGeom prst="rect">
            <a:avLst/>
          </a:prstGeom>
        </p:spPr>
        <p:txBody>
          <a:bodyPr vert="horz" lIns="91440" tIns="45720" rIns="91440" bIns="45720" rtlCol="0" anchor="ctr"/>
          <a:lstStyle>
            <a:lvl1pPr algn="r">
              <a:defRPr sz="1100">
                <a:solidFill>
                  <a:schemeClr val="tx1"/>
                </a:solidFill>
              </a:defRPr>
            </a:lvl1pPr>
          </a:lstStyle>
          <a:p>
            <a:fld id="{E31375A4-56A4-47D6-9801-1991572033F7}" type="slidenum">
              <a:rPr lang="en-US" smtClean="0"/>
              <a:pPr/>
              <a:t>‹#›</a:t>
            </a:fld>
            <a:endParaRPr lang="en-US"/>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6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800"/>
        </a:spcBef>
        <a:buSzPct val="100000"/>
        <a:buFont typeface="Arial" pitchFamily="34" charset="0"/>
        <a:buChar char="▪"/>
        <a:defRPr sz="2400" kern="1200">
          <a:solidFill>
            <a:schemeClr val="tx1">
              <a:lumMod val="75000"/>
              <a:lumOff val="25000"/>
            </a:schemeClr>
          </a:solidFill>
          <a:latin typeface="+mn-lt"/>
          <a:ea typeface="+mn-ea"/>
          <a:cs typeface="+mn-cs"/>
        </a:defRPr>
      </a:lvl1pPr>
      <a:lvl2pPr marL="457200" indent="-228600" algn="l" defTabSz="914400" rtl="0" eaLnBrk="1" latinLnBrk="0" hangingPunct="1">
        <a:lnSpc>
          <a:spcPct val="90000"/>
        </a:lnSpc>
        <a:spcBef>
          <a:spcPts val="600"/>
        </a:spcBef>
        <a:buSzPct val="100000"/>
        <a:buFont typeface="Arial" pitchFamily="34" charset="0"/>
        <a:buChar char="▪"/>
        <a:defRPr sz="2200" kern="1200">
          <a:solidFill>
            <a:schemeClr val="tx1">
              <a:lumMod val="75000"/>
              <a:lumOff val="25000"/>
            </a:schemeClr>
          </a:solidFill>
          <a:latin typeface="+mn-lt"/>
          <a:ea typeface="+mn-ea"/>
          <a:cs typeface="+mn-cs"/>
        </a:defRPr>
      </a:lvl2pPr>
      <a:lvl3pPr marL="685800" indent="-182880" algn="l" defTabSz="914400" rtl="0" eaLnBrk="1" latinLnBrk="0" hangingPunct="1">
        <a:lnSpc>
          <a:spcPct val="90000"/>
        </a:lnSpc>
        <a:spcBef>
          <a:spcPts val="600"/>
        </a:spcBef>
        <a:buSzPct val="100000"/>
        <a:buFont typeface="Arial" pitchFamily="34" charset="0"/>
        <a:buChar char="▪"/>
        <a:defRPr sz="2000" kern="1200">
          <a:solidFill>
            <a:schemeClr val="tx1">
              <a:lumMod val="75000"/>
              <a:lumOff val="25000"/>
            </a:schemeClr>
          </a:solidFill>
          <a:latin typeface="+mn-lt"/>
          <a:ea typeface="+mn-ea"/>
          <a:cs typeface="+mn-cs"/>
        </a:defRPr>
      </a:lvl3pPr>
      <a:lvl4pPr marL="868680" indent="-182563" algn="l" defTabSz="914400" rtl="0" eaLnBrk="1" latinLnBrk="0" hangingPunct="1">
        <a:lnSpc>
          <a:spcPct val="90000"/>
        </a:lnSpc>
        <a:spcBef>
          <a:spcPts val="600"/>
        </a:spcBef>
        <a:buSzPct val="100000"/>
        <a:buFont typeface="Arial" pitchFamily="34" charset="0"/>
        <a:buChar char="▪"/>
        <a:defRPr sz="1800" kern="1200">
          <a:solidFill>
            <a:schemeClr val="tx1">
              <a:lumMod val="75000"/>
              <a:lumOff val="25000"/>
            </a:schemeClr>
          </a:solidFill>
          <a:latin typeface="+mn-lt"/>
          <a:ea typeface="+mn-ea"/>
          <a:cs typeface="+mn-cs"/>
        </a:defRPr>
      </a:lvl4pPr>
      <a:lvl5pPr marL="1051560" indent="-182880" algn="l" defTabSz="914400" rtl="0" eaLnBrk="1" latinLnBrk="0" hangingPunct="1">
        <a:lnSpc>
          <a:spcPct val="90000"/>
        </a:lnSpc>
        <a:spcBef>
          <a:spcPts val="600"/>
        </a:spcBef>
        <a:buSzPct val="100000"/>
        <a:buFont typeface="Arial" pitchFamily="34" charset="0"/>
        <a:buChar char="▪"/>
        <a:defRPr sz="1600" kern="1200">
          <a:solidFill>
            <a:schemeClr val="tx1">
              <a:lumMod val="75000"/>
              <a:lumOff val="25000"/>
            </a:schemeClr>
          </a:solidFill>
          <a:latin typeface="+mn-lt"/>
          <a:ea typeface="+mn-ea"/>
          <a:cs typeface="+mn-cs"/>
        </a:defRPr>
      </a:lvl5pPr>
      <a:lvl6pPr marL="1234440" indent="-182880" algn="l" defTabSz="914400" rtl="0" eaLnBrk="1" latinLnBrk="0" hangingPunct="1">
        <a:lnSpc>
          <a:spcPct val="90000"/>
        </a:lnSpc>
        <a:spcBef>
          <a:spcPts val="400"/>
        </a:spcBef>
        <a:buSzPct val="100000"/>
        <a:buFont typeface="Arial" pitchFamily="34" charset="0"/>
        <a:buChar char="▪"/>
        <a:defRPr sz="1600" kern="1200">
          <a:solidFill>
            <a:schemeClr val="tx1">
              <a:lumMod val="75000"/>
              <a:lumOff val="25000"/>
            </a:schemeClr>
          </a:solidFill>
          <a:latin typeface="+mn-lt"/>
          <a:ea typeface="+mn-ea"/>
          <a:cs typeface="+mn-cs"/>
        </a:defRPr>
      </a:lvl6pPr>
      <a:lvl7pPr marL="1417320" indent="-182880" algn="l" defTabSz="914400" rtl="0" eaLnBrk="1" latinLnBrk="0" hangingPunct="1">
        <a:lnSpc>
          <a:spcPct val="90000"/>
        </a:lnSpc>
        <a:spcBef>
          <a:spcPts val="400"/>
        </a:spcBef>
        <a:buSzPct val="100000"/>
        <a:buFont typeface="Arial" pitchFamily="34" charset="0"/>
        <a:buChar char="▪"/>
        <a:defRPr sz="1600" kern="1200">
          <a:solidFill>
            <a:schemeClr val="tx1">
              <a:lumMod val="75000"/>
              <a:lumOff val="25000"/>
            </a:schemeClr>
          </a:solidFill>
          <a:latin typeface="+mn-lt"/>
          <a:ea typeface="+mn-ea"/>
          <a:cs typeface="+mn-cs"/>
        </a:defRPr>
      </a:lvl7pPr>
      <a:lvl8pPr marL="1600200" indent="-182880" algn="l" defTabSz="914400" rtl="0" eaLnBrk="1" latinLnBrk="0" hangingPunct="1">
        <a:lnSpc>
          <a:spcPct val="90000"/>
        </a:lnSpc>
        <a:spcBef>
          <a:spcPts val="400"/>
        </a:spcBef>
        <a:buSzPct val="100000"/>
        <a:buFont typeface="Arial" pitchFamily="34" charset="0"/>
        <a:buChar char="▪"/>
        <a:defRPr sz="1600" kern="1200">
          <a:solidFill>
            <a:schemeClr val="tx1">
              <a:lumMod val="75000"/>
              <a:lumOff val="25000"/>
            </a:schemeClr>
          </a:solidFill>
          <a:latin typeface="+mn-lt"/>
          <a:ea typeface="+mn-ea"/>
          <a:cs typeface="+mn-cs"/>
        </a:defRPr>
      </a:lvl8pPr>
      <a:lvl9pPr marL="1783080" indent="-182880" algn="l" defTabSz="914400" rtl="0" eaLnBrk="1" latinLnBrk="0" hangingPunct="1">
        <a:lnSpc>
          <a:spcPct val="90000"/>
        </a:lnSpc>
        <a:spcBef>
          <a:spcPts val="400"/>
        </a:spcBef>
        <a:buSzPct val="100000"/>
        <a:buFont typeface="Arial" pitchFamily="34" charset="0"/>
        <a:buChar char="▪"/>
        <a:defRPr sz="1600" kern="120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mailto:customerservice@apollomunichinsurance.com"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apollomunichinsurance.com/mediclaim/mediclaim-policies-in-india.asp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apollomunichinsurance.com/health-insurance-plans.aspx" TargetMode="External"/><Relationship Id="rId2" Type="http://schemas.openxmlformats.org/officeDocument/2006/relationships/hyperlink" Target="https://www.apollohospitals.com/" TargetMode="Externa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6224" y="1981200"/>
            <a:ext cx="4098175" cy="891380"/>
          </a:xfrm>
        </p:spPr>
        <p:txBody>
          <a:bodyPr>
            <a:noAutofit/>
          </a:bodyPr>
          <a:lstStyle/>
          <a:p>
            <a:r>
              <a:rPr lang="en-US" sz="6000" b="1" u="sng" dirty="0" smtClean="0"/>
              <a:t>MEDICLAIM</a:t>
            </a:r>
            <a:br>
              <a:rPr lang="en-US" sz="6000" b="1" u="sng" dirty="0" smtClean="0"/>
            </a:br>
            <a:r>
              <a:rPr lang="en-US" sz="6000" b="1" u="sng" dirty="0" smtClean="0"/>
              <a:t>POLICY</a:t>
            </a:r>
            <a:endParaRPr lang="en-US" sz="6000" b="1" u="sng" dirty="0"/>
          </a:p>
        </p:txBody>
      </p:sp>
      <p:sp>
        <p:nvSpPr>
          <p:cNvPr id="3" name="Subtitle 2"/>
          <p:cNvSpPr>
            <a:spLocks noGrp="1"/>
          </p:cNvSpPr>
          <p:nvPr>
            <p:ph type="subTitle" idx="1"/>
          </p:nvPr>
        </p:nvSpPr>
        <p:spPr/>
        <p:txBody>
          <a:bodyPr>
            <a:noAutofit/>
          </a:bodyPr>
          <a:lstStyle/>
          <a:p>
            <a:r>
              <a:rPr lang="en-US" sz="4000" u="sng" dirty="0" smtClean="0"/>
              <a:t>AN INITIATIVE BY </a:t>
            </a:r>
            <a:r>
              <a:rPr lang="en-US" sz="4000" b="1" u="sng" dirty="0" smtClean="0"/>
              <a:t>A.K. JAIN &amp; CO.</a:t>
            </a:r>
            <a:endParaRPr lang="en-US" sz="4000" b="1" u="sng" dirty="0"/>
          </a:p>
        </p:txBody>
      </p:sp>
    </p:spTree>
    <p:extLst>
      <p:ext uri="{BB962C8B-B14F-4D97-AF65-F5344CB8AC3E}">
        <p14:creationId xmlns:p14="http://schemas.microsoft.com/office/powerpoint/2010/main" val="4351416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1219200"/>
            <a:ext cx="11430000" cy="3416320"/>
          </a:xfrm>
          <a:prstGeom prst="rect">
            <a:avLst/>
          </a:prstGeom>
          <a:noFill/>
        </p:spPr>
        <p:txBody>
          <a:bodyPr wrap="square" rtlCol="0">
            <a:spAutoFit/>
          </a:bodyPr>
          <a:lstStyle/>
          <a:p>
            <a:r>
              <a:rPr lang="en-US" b="1" dirty="0"/>
              <a:t>10. Earn up to 100% No Claim Bonus*</a:t>
            </a:r>
            <a:r>
              <a:rPr lang="en-US" dirty="0"/>
              <a:t/>
            </a:r>
            <a:br>
              <a:rPr lang="en-US" dirty="0"/>
            </a:br>
            <a:r>
              <a:rPr lang="en-US" dirty="0"/>
              <a:t>If you have had a claim-free year, we increase your basic sum insured by 50% at no extra charge. If you do not claim even in the second year, we double the sum insured, making it 100% of the basic sum insured. For instance, if you have a </a:t>
            </a:r>
            <a:r>
              <a:rPr lang="en-US" dirty="0" err="1"/>
              <a:t>Rs</a:t>
            </a:r>
            <a:r>
              <a:rPr lang="en-US" dirty="0"/>
              <a:t>. 5 lakhs health insurance plan and you do not make any claim in the first year, we will increase your cover to </a:t>
            </a:r>
            <a:r>
              <a:rPr lang="en-US" dirty="0" err="1"/>
              <a:t>Rs</a:t>
            </a:r>
            <a:r>
              <a:rPr lang="en-US" dirty="0"/>
              <a:t>. 7.5 lakhs in the first year and </a:t>
            </a:r>
            <a:r>
              <a:rPr lang="en-US" dirty="0" err="1"/>
              <a:t>Rs</a:t>
            </a:r>
            <a:r>
              <a:rPr lang="en-US" dirty="0"/>
              <a:t>. 10 lakhs in the second claim free year. Which means, at the end of the second claim free year you would be paying for a </a:t>
            </a:r>
            <a:r>
              <a:rPr lang="en-US" dirty="0" err="1"/>
              <a:t>Rs</a:t>
            </a:r>
            <a:r>
              <a:rPr lang="en-US" dirty="0"/>
              <a:t>. 5 lakhs plan but receiving the benefits of a </a:t>
            </a:r>
            <a:r>
              <a:rPr lang="en-US" dirty="0" err="1"/>
              <a:t>Rs</a:t>
            </a:r>
            <a:r>
              <a:rPr lang="en-US" dirty="0"/>
              <a:t>. 10 lakhs plan.</a:t>
            </a:r>
            <a:br>
              <a:rPr lang="en-US" dirty="0"/>
            </a:br>
            <a:r>
              <a:rPr lang="en-US" dirty="0"/>
              <a:t/>
            </a:r>
            <a:br>
              <a:rPr lang="en-US" dirty="0"/>
            </a:br>
            <a:r>
              <a:rPr lang="en-US" b="1" dirty="0"/>
              <a:t>11. RESTORE Benefit*</a:t>
            </a:r>
            <a:r>
              <a:rPr lang="en-US" dirty="0"/>
              <a:t/>
            </a:r>
            <a:br>
              <a:rPr lang="en-US" dirty="0"/>
            </a:br>
            <a:r>
              <a:rPr lang="en-US" dirty="0"/>
              <a:t>If you or your family member exhausts entire sum insured during the year, Apollo Munich will restore the full amount back for usage for any new illnesses without any paperwork or any extra charge!</a:t>
            </a:r>
            <a:br>
              <a:rPr lang="en-US" dirty="0"/>
            </a:br>
            <a:r>
              <a:rPr lang="en-US" dirty="0"/>
              <a:t>*Applicable only for Optima Restore</a:t>
            </a:r>
          </a:p>
        </p:txBody>
      </p:sp>
    </p:spTree>
    <p:extLst>
      <p:ext uri="{BB962C8B-B14F-4D97-AF65-F5344CB8AC3E}">
        <p14:creationId xmlns:p14="http://schemas.microsoft.com/office/powerpoint/2010/main" val="997700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b="1" u="sng" dirty="0" smtClean="0"/>
              <a:t>CLAIM PROCEDURE</a:t>
            </a:r>
            <a:endParaRPr lang="en-US" sz="6600" b="1" u="sng" dirty="0"/>
          </a:p>
        </p:txBody>
      </p:sp>
      <p:sp>
        <p:nvSpPr>
          <p:cNvPr id="3" name="TextBox 2"/>
          <p:cNvSpPr txBox="1"/>
          <p:nvPr/>
        </p:nvSpPr>
        <p:spPr>
          <a:xfrm>
            <a:off x="152400" y="1752600"/>
            <a:ext cx="11963400" cy="5078313"/>
          </a:xfrm>
          <a:prstGeom prst="rect">
            <a:avLst/>
          </a:prstGeom>
          <a:noFill/>
        </p:spPr>
        <p:txBody>
          <a:bodyPr wrap="square" rtlCol="0">
            <a:spAutoFit/>
          </a:bodyPr>
          <a:lstStyle/>
          <a:p>
            <a:pPr marL="285750" indent="-285750">
              <a:buFont typeface="Arial" panose="020B0604020202020204" pitchFamily="34" charset="0"/>
              <a:buChar char="•"/>
            </a:pPr>
            <a:r>
              <a:rPr lang="en-US" dirty="0"/>
              <a:t>We believe that a health insurance claim procedure should lessen your worries and not add to them. To ensure that you </a:t>
            </a:r>
            <a:r>
              <a:rPr lang="en-US" dirty="0" err="1"/>
              <a:t>recieve</a:t>
            </a:r>
            <a:r>
              <a:rPr lang="en-US" dirty="0"/>
              <a:t> your claim benefits as soon as possible in order to lessen your loss, we offer you a simple and clear-cut claims procedure to follow.</a:t>
            </a:r>
            <a:br>
              <a:rPr lang="en-US" dirty="0"/>
            </a:br>
            <a:r>
              <a:rPr lang="en-US" dirty="0"/>
              <a:t/>
            </a:r>
            <a:br>
              <a:rPr lang="en-US" dirty="0"/>
            </a:br>
            <a:r>
              <a:rPr lang="en-US" dirty="0"/>
              <a:t>Whenever you register a loss with our claims team, please provide the following information:</a:t>
            </a:r>
          </a:p>
          <a:p>
            <a:r>
              <a:rPr lang="en-US" dirty="0" smtClean="0"/>
              <a:t>     Your </a:t>
            </a:r>
            <a:r>
              <a:rPr lang="en-US" dirty="0"/>
              <a:t>contact details</a:t>
            </a:r>
          </a:p>
          <a:p>
            <a:r>
              <a:rPr lang="en-US" dirty="0" smtClean="0"/>
              <a:t>     Name </a:t>
            </a:r>
            <a:r>
              <a:rPr lang="en-US" dirty="0"/>
              <a:t>of the Insured</a:t>
            </a:r>
          </a:p>
          <a:p>
            <a:r>
              <a:rPr lang="en-US" dirty="0" smtClean="0"/>
              <a:t>     Policy </a:t>
            </a:r>
            <a:r>
              <a:rPr lang="en-US" dirty="0"/>
              <a:t>number</a:t>
            </a:r>
          </a:p>
          <a:p>
            <a:r>
              <a:rPr lang="en-US" dirty="0" smtClean="0"/>
              <a:t>     Date </a:t>
            </a:r>
            <a:r>
              <a:rPr lang="en-US" dirty="0"/>
              <a:t>and time of problem</a:t>
            </a:r>
          </a:p>
          <a:p>
            <a:r>
              <a:rPr lang="en-US" dirty="0" smtClean="0"/>
              <a:t>     Nature </a:t>
            </a:r>
            <a:r>
              <a:rPr lang="en-US" dirty="0"/>
              <a:t>of problem</a:t>
            </a:r>
          </a:p>
          <a:p>
            <a:r>
              <a:rPr lang="en-US" dirty="0" smtClean="0"/>
              <a:t>     Location </a:t>
            </a:r>
            <a:r>
              <a:rPr lang="en-US" dirty="0"/>
              <a:t>of </a:t>
            </a:r>
            <a:r>
              <a:rPr lang="en-US" dirty="0" smtClean="0"/>
              <a:t>problem</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You </a:t>
            </a:r>
            <a:r>
              <a:rPr lang="en-US" dirty="0"/>
              <a:t>can register claims on any policy at our Customer Service Centre or any of the offices of Apollo Munich Health by letter/phone/email or in person. For any help or information regarding Claims on our policy, please call us on: 1800-102-0333 or email us at </a:t>
            </a:r>
            <a:r>
              <a:rPr lang="en-US" dirty="0">
                <a:hlinkClick r:id="rId2"/>
              </a:rPr>
              <a:t>customerservice@apollomunichinsurance.com</a:t>
            </a:r>
            <a:r>
              <a:rPr lang="en-US" dirty="0"/>
              <a:t/>
            </a:r>
            <a:br>
              <a:rPr lang="en-US" dirty="0"/>
            </a:br>
            <a:r>
              <a:rPr lang="en-US" dirty="0"/>
              <a:t> </a:t>
            </a:r>
            <a:endParaRPr lang="en-US" dirty="0" smtClean="0"/>
          </a:p>
          <a:p>
            <a:pPr marL="285750" indent="-28575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547100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 WHY SHOULD ONE BUY MEDICLAIM POLICY</a:t>
            </a:r>
            <a:endParaRPr lang="en-US" b="1" u="sng" dirty="0"/>
          </a:p>
        </p:txBody>
      </p:sp>
      <p:sp>
        <p:nvSpPr>
          <p:cNvPr id="3" name="Content Placeholder 2"/>
          <p:cNvSpPr>
            <a:spLocks noGrp="1"/>
          </p:cNvSpPr>
          <p:nvPr>
            <p:ph idx="1"/>
          </p:nvPr>
        </p:nvSpPr>
        <p:spPr/>
        <p:txBody>
          <a:bodyPr>
            <a:normAutofit fontScale="92500"/>
          </a:bodyPr>
          <a:lstStyle/>
          <a:p>
            <a:pPr marL="0" indent="0">
              <a:buNone/>
            </a:pPr>
            <a:r>
              <a:rPr lang="en-US" b="1" dirty="0"/>
              <a:t>1. Increase in the incidence of lifestyle-related illnesses</a:t>
            </a:r>
            <a:r>
              <a:rPr lang="en-US" dirty="0"/>
              <a:t/>
            </a:r>
            <a:br>
              <a:rPr lang="en-US" dirty="0"/>
            </a:br>
            <a:r>
              <a:rPr lang="en-US" dirty="0"/>
              <a:t>Life expectancy has increased. Thanks to advancement in medicines, the average man is likely to live for around 84 years by 2040. And so has stress due to sedentary lifestyle.</a:t>
            </a:r>
            <a:br>
              <a:rPr lang="en-US" dirty="0"/>
            </a:br>
            <a:r>
              <a:rPr lang="en-US" dirty="0"/>
              <a:t> </a:t>
            </a:r>
            <a:br>
              <a:rPr lang="en-US" dirty="0"/>
            </a:br>
            <a:r>
              <a:rPr lang="en-US" dirty="0"/>
              <a:t>This has also given rise to the early onset of chronic diseases like cancer, lung conditions and stroke, claiming younger lives. Health insurance mitigates the financial risk that may befall a person irrespective of age.</a:t>
            </a:r>
            <a:br>
              <a:rPr lang="en-US" dirty="0"/>
            </a:br>
            <a:r>
              <a:rPr lang="en-US" dirty="0"/>
              <a:t> </a:t>
            </a:r>
            <a:br>
              <a:rPr lang="en-US" dirty="0"/>
            </a:br>
            <a:r>
              <a:rPr lang="en-US" b="1" dirty="0"/>
              <a:t>2. Health insurance coverage is more than just hospitalization</a:t>
            </a:r>
            <a:r>
              <a:rPr lang="en-US" dirty="0"/>
              <a:t/>
            </a:r>
            <a:br>
              <a:rPr lang="en-US" dirty="0"/>
            </a:br>
            <a:r>
              <a:rPr lang="en-US" dirty="0"/>
              <a:t>Most/Many health insurance plans give coverage for day care procedures and OPD, other than the treatments that involve serious hospitalization. There are also health plans that cover vector borne diseases like dengue.</a:t>
            </a:r>
            <a:br>
              <a:rPr lang="en-US" dirty="0"/>
            </a:br>
            <a:r>
              <a:rPr lang="en-US" dirty="0" smtClean="0"/>
              <a:t>.</a:t>
            </a:r>
            <a:endParaRPr lang="en-US" dirty="0"/>
          </a:p>
        </p:txBody>
      </p:sp>
    </p:spTree>
    <p:extLst>
      <p:ext uri="{BB962C8B-B14F-4D97-AF65-F5344CB8AC3E}">
        <p14:creationId xmlns:p14="http://schemas.microsoft.com/office/powerpoint/2010/main" val="1001865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100013"/>
            <a:ext cx="10058400" cy="1325562"/>
          </a:xfrm>
        </p:spPr>
        <p:txBody>
          <a:bodyPr/>
          <a:lstStyle/>
          <a:p>
            <a:r>
              <a:rPr lang="en-US" dirty="0"/>
              <a:t>Add a Slide Title - 4</a:t>
            </a:r>
          </a:p>
        </p:txBody>
      </p:sp>
      <p:sp>
        <p:nvSpPr>
          <p:cNvPr id="7" name="TextBox 6"/>
          <p:cNvSpPr txBox="1"/>
          <p:nvPr/>
        </p:nvSpPr>
        <p:spPr>
          <a:xfrm>
            <a:off x="228600" y="228600"/>
            <a:ext cx="11734800" cy="5909310"/>
          </a:xfrm>
          <a:prstGeom prst="rect">
            <a:avLst/>
          </a:prstGeom>
          <a:noFill/>
        </p:spPr>
        <p:txBody>
          <a:bodyPr wrap="square" rtlCol="0">
            <a:spAutoFit/>
          </a:bodyPr>
          <a:lstStyle/>
          <a:p>
            <a:endParaRPr lang="en-US" b="1" dirty="0" smtClean="0"/>
          </a:p>
          <a:p>
            <a:endParaRPr lang="en-US" b="1" dirty="0"/>
          </a:p>
          <a:p>
            <a:r>
              <a:rPr lang="en-US" b="1" dirty="0" smtClean="0"/>
              <a:t>2</a:t>
            </a:r>
            <a:r>
              <a:rPr lang="en-US" b="1" dirty="0"/>
              <a:t>. Health insurance coverage is more than just hospitalization</a:t>
            </a:r>
            <a:r>
              <a:rPr lang="en-US" dirty="0"/>
              <a:t/>
            </a:r>
            <a:br>
              <a:rPr lang="en-US" dirty="0"/>
            </a:br>
            <a:r>
              <a:rPr lang="en-US" dirty="0"/>
              <a:t>Most/Many health insurance plans give coverage for day care procedures and OPD, other than the treatments that involve serious hospitalization. There are also health plans that cover vector borne diseases like dengue.</a:t>
            </a:r>
            <a:br>
              <a:rPr lang="en-US" dirty="0"/>
            </a:br>
            <a:r>
              <a:rPr lang="en-US" dirty="0"/>
              <a:t> </a:t>
            </a:r>
            <a:br>
              <a:rPr lang="en-US" dirty="0"/>
            </a:br>
            <a:r>
              <a:rPr lang="en-US" b="1" dirty="0"/>
              <a:t>3. Increase in out-of-pocket expenses</a:t>
            </a:r>
            <a:r>
              <a:rPr lang="en-US" dirty="0"/>
              <a:t/>
            </a:r>
            <a:br>
              <a:rPr lang="en-US" dirty="0"/>
            </a:br>
            <a:r>
              <a:rPr lang="en-US" dirty="0"/>
              <a:t>With the healthcare industry in India witnessing double-digit inflation, it is getting extremely expensive to treat common ailments in India. As a result, this has put a dent in an individual’s pocket.</a:t>
            </a:r>
            <a:br>
              <a:rPr lang="en-US" dirty="0"/>
            </a:br>
            <a:r>
              <a:rPr lang="en-US" dirty="0"/>
              <a:t> </a:t>
            </a:r>
            <a:br>
              <a:rPr lang="en-US" dirty="0"/>
            </a:br>
            <a:r>
              <a:rPr lang="en-US" dirty="0"/>
              <a:t>Buying health insurance can double up as your emergency financial fund while preparing you for the troubled times.</a:t>
            </a:r>
            <a:br>
              <a:rPr lang="en-US" dirty="0"/>
            </a:br>
            <a:r>
              <a:rPr lang="en-US" dirty="0"/>
              <a:t> </a:t>
            </a:r>
            <a:br>
              <a:rPr lang="en-US" dirty="0"/>
            </a:br>
            <a:r>
              <a:rPr lang="en-US" b="1" dirty="0"/>
              <a:t>4. Your group health cover may not be sufficient</a:t>
            </a:r>
            <a:r>
              <a:rPr lang="en-US" dirty="0"/>
              <a:t/>
            </a:r>
            <a:br>
              <a:rPr lang="en-US" dirty="0"/>
            </a:br>
            <a:r>
              <a:rPr lang="en-US" dirty="0"/>
              <a:t>A group health plan may or may not cover all your family members. The sum insured limit in a group plan is also less, which may not be enough to meet all the medical expenses incurred.</a:t>
            </a:r>
            <a:br>
              <a:rPr lang="en-US" dirty="0"/>
            </a:br>
            <a:r>
              <a:rPr lang="en-US" dirty="0"/>
              <a:t/>
            </a:r>
            <a:br>
              <a:rPr lang="en-US" dirty="0"/>
            </a:br>
            <a:r>
              <a:rPr lang="en-US" dirty="0"/>
              <a:t>And then as you’ll grow older, you might need frequent medical attention. Before that you may not want to put yourself at the risk of being under-insured.</a:t>
            </a:r>
            <a:br>
              <a:rPr lang="en-US" dirty="0"/>
            </a:br>
            <a:r>
              <a:rPr lang="en-US" dirty="0"/>
              <a:t/>
            </a:r>
            <a:br>
              <a:rPr lang="en-US" dirty="0"/>
            </a:br>
            <a:r>
              <a:rPr lang="en-US" dirty="0"/>
              <a:t>According to a survey report, nearly </a:t>
            </a:r>
            <a:r>
              <a:rPr lang="en-US" i="1" dirty="0"/>
              <a:t>95% of Indians are under-insured, with those above 45 in the highest risk group</a:t>
            </a:r>
            <a:r>
              <a:rPr lang="en-US" dirty="0"/>
              <a:t/>
            </a:r>
            <a:br>
              <a:rPr lang="en-US" dirty="0"/>
            </a:br>
            <a:r>
              <a:rPr lang="en-US" b="1" dirty="0"/>
              <a:t> </a:t>
            </a:r>
            <a:endParaRPr lang="en-US" dirty="0"/>
          </a:p>
        </p:txBody>
      </p:sp>
    </p:spTree>
    <p:extLst>
      <p:ext uri="{BB962C8B-B14F-4D97-AF65-F5344CB8AC3E}">
        <p14:creationId xmlns:p14="http://schemas.microsoft.com/office/powerpoint/2010/main" val="2914748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u="sng" dirty="0" smtClean="0"/>
              <a:t>TYPES OF MEDICLAIM POLICIES / COVERS</a:t>
            </a:r>
            <a:endParaRPr lang="en-US" sz="4000" b="1" u="sng" dirty="0"/>
          </a:p>
        </p:txBody>
      </p:sp>
      <p:sp>
        <p:nvSpPr>
          <p:cNvPr id="3" name="Content Placeholder 2"/>
          <p:cNvSpPr>
            <a:spLocks noGrp="1"/>
          </p:cNvSpPr>
          <p:nvPr>
            <p:ph idx="1"/>
          </p:nvPr>
        </p:nvSpPr>
        <p:spPr/>
        <p:txBody>
          <a:bodyPr>
            <a:normAutofit fontScale="92500" lnSpcReduction="20000"/>
          </a:bodyPr>
          <a:lstStyle/>
          <a:p>
            <a:r>
              <a:rPr lang="en-US" b="1" dirty="0"/>
              <a:t>1.Reimbursement (Indemnity) based health insurance plans</a:t>
            </a:r>
            <a:r>
              <a:rPr lang="en-US" dirty="0"/>
              <a:t/>
            </a:r>
            <a:br>
              <a:rPr lang="en-US" dirty="0"/>
            </a:br>
            <a:r>
              <a:rPr lang="en-US" dirty="0"/>
              <a:t>The most popular form of health insurance in the market, reimbursement based health insurance plans more commonly known as “</a:t>
            </a:r>
            <a:r>
              <a:rPr lang="en-US" dirty="0" err="1"/>
              <a:t>mediclaim</a:t>
            </a:r>
            <a:r>
              <a:rPr lang="en-US" dirty="0"/>
              <a:t>”. These plans reimburse you for any expenses incurred in the event of </a:t>
            </a:r>
            <a:r>
              <a:rPr lang="en-US" dirty="0" err="1"/>
              <a:t>hospitalisation</a:t>
            </a:r>
            <a:r>
              <a:rPr lang="en-US" dirty="0"/>
              <a:t> and also cover expenses associated with diagnostic or screening requirements before </a:t>
            </a:r>
            <a:r>
              <a:rPr lang="en-US" dirty="0" err="1"/>
              <a:t>hospitalisation</a:t>
            </a:r>
            <a:r>
              <a:rPr lang="en-US" dirty="0"/>
              <a:t> or post </a:t>
            </a:r>
            <a:r>
              <a:rPr lang="en-US" dirty="0" err="1"/>
              <a:t>hospitalisation</a:t>
            </a:r>
            <a:r>
              <a:rPr lang="en-US" dirty="0"/>
              <a:t> treatments. The plan will have an annual limit which cannot be exceeded in a given year and which is renewed every year you pay your premiums. The plan can be offered as an</a:t>
            </a:r>
            <a:br>
              <a:rPr lang="en-US" dirty="0"/>
            </a:br>
            <a:r>
              <a:rPr lang="en-US" dirty="0"/>
              <a:t> </a:t>
            </a:r>
            <a:br>
              <a:rPr lang="en-US" dirty="0"/>
            </a:br>
            <a:r>
              <a:rPr lang="en-US" b="1" dirty="0"/>
              <a:t>a. Individual Health Insurance Plan – </a:t>
            </a:r>
            <a:r>
              <a:rPr lang="en-US" dirty="0"/>
              <a:t>Individual health insurance covers a single person; it is usually a person who is paying the premium. Under this, the chosen sum insured covers only one individual insured under the plan against various disease and illnesses.</a:t>
            </a:r>
            <a:br>
              <a:rPr lang="en-US" dirty="0"/>
            </a:br>
            <a:r>
              <a:rPr lang="en-US" dirty="0"/>
              <a:t/>
            </a:r>
            <a:br>
              <a:rPr lang="en-US" dirty="0"/>
            </a:br>
            <a:r>
              <a:rPr lang="en-US" dirty="0"/>
              <a:t>Moreover, one can also enroll family member(s) for coverage by choosing different sum insured to be applicable to each individual insured member. </a:t>
            </a:r>
          </a:p>
        </p:txBody>
      </p:sp>
    </p:spTree>
    <p:extLst>
      <p:ext uri="{BB962C8B-B14F-4D97-AF65-F5344CB8AC3E}">
        <p14:creationId xmlns:p14="http://schemas.microsoft.com/office/powerpoint/2010/main" val="4204330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100013"/>
            <a:ext cx="10058400" cy="1325562"/>
          </a:xfrm>
        </p:spPr>
        <p:txBody>
          <a:bodyPr/>
          <a:lstStyle/>
          <a:p>
            <a:r>
              <a:rPr lang="en-US" dirty="0"/>
              <a:t>Add a Slide Title - 5</a:t>
            </a:r>
          </a:p>
        </p:txBody>
      </p:sp>
      <p:sp>
        <p:nvSpPr>
          <p:cNvPr id="6" name="TextBox 5"/>
          <p:cNvSpPr txBox="1"/>
          <p:nvPr/>
        </p:nvSpPr>
        <p:spPr>
          <a:xfrm>
            <a:off x="228600" y="304800"/>
            <a:ext cx="11811000" cy="6463308"/>
          </a:xfrm>
          <a:prstGeom prst="rect">
            <a:avLst/>
          </a:prstGeom>
          <a:noFill/>
        </p:spPr>
        <p:txBody>
          <a:bodyPr wrap="square" rtlCol="0">
            <a:spAutoFit/>
          </a:bodyPr>
          <a:lstStyle/>
          <a:p>
            <a:r>
              <a:rPr lang="en-US" b="1" dirty="0" err="1"/>
              <a:t>b.Family</a:t>
            </a:r>
            <a:r>
              <a:rPr lang="en-US" b="1" dirty="0"/>
              <a:t> Floater Insurance Plan – </a:t>
            </a:r>
            <a:r>
              <a:rPr lang="en-US" dirty="0"/>
              <a:t>Tailor made for families, it acts as an umbrella to give coverage against the health risks.</a:t>
            </a:r>
            <a:br>
              <a:rPr lang="en-US" dirty="0"/>
            </a:br>
            <a:r>
              <a:rPr lang="en-US" dirty="0"/>
              <a:t/>
            </a:r>
            <a:br>
              <a:rPr lang="en-US" dirty="0"/>
            </a:br>
            <a:r>
              <a:rPr lang="en-US" dirty="0"/>
              <a:t>Under this, a fixed sum insured is available for any or all the members insured for one or more claims during the tenure of the policy. Thus, if one of the insured member falls sick and needs hospitalization, the (total) sum insured of the policy can be </a:t>
            </a:r>
            <a:r>
              <a:rPr lang="en-US" dirty="0" err="1"/>
              <a:t>utilised</a:t>
            </a:r>
            <a:r>
              <a:rPr lang="en-US" dirty="0"/>
              <a:t> by him/her.</a:t>
            </a:r>
            <a:br>
              <a:rPr lang="en-US" dirty="0"/>
            </a:br>
            <a:r>
              <a:rPr lang="en-US" dirty="0"/>
              <a:t/>
            </a:r>
            <a:br>
              <a:rPr lang="en-US" dirty="0"/>
            </a:br>
            <a:r>
              <a:rPr lang="en-US" dirty="0"/>
              <a:t>A family may include individual, spouse, dependent children and in some cases, parents and parents-in-law. </a:t>
            </a:r>
            <a:br>
              <a:rPr lang="en-US" dirty="0"/>
            </a:br>
            <a:r>
              <a:rPr lang="en-US" dirty="0"/>
              <a:t/>
            </a:r>
            <a:br>
              <a:rPr lang="en-US" dirty="0"/>
            </a:br>
            <a:r>
              <a:rPr lang="en-US" b="1" dirty="0"/>
              <a:t>2.Fixed benefit </a:t>
            </a:r>
            <a:r>
              <a:rPr lang="en-US" b="1" dirty="0" err="1"/>
              <a:t>hospitalisation</a:t>
            </a:r>
            <a:r>
              <a:rPr lang="en-US" b="1" dirty="0"/>
              <a:t> plans</a:t>
            </a:r>
            <a:r>
              <a:rPr lang="en-US" dirty="0"/>
              <a:t/>
            </a:r>
            <a:br>
              <a:rPr lang="en-US" dirty="0"/>
            </a:br>
            <a:r>
              <a:rPr lang="en-US" dirty="0"/>
              <a:t>A new breed of health insurance plan first offered by Life Insurance companies and later offered by all insurance companies, these plans offer fixed benefit payouts on the occurrence of some well-defined diseases/illnesses or </a:t>
            </a:r>
            <a:r>
              <a:rPr lang="en-US" dirty="0" err="1"/>
              <a:t>hospitalisation</a:t>
            </a:r>
            <a:r>
              <a:rPr lang="en-US" dirty="0"/>
              <a:t> occurring. These plans not only attempt to partly cover costs associated with hospitalizations but also in some cases act as an income substitute.</a:t>
            </a:r>
            <a:br>
              <a:rPr lang="en-US" dirty="0"/>
            </a:br>
            <a:r>
              <a:rPr lang="en-US" dirty="0"/>
              <a:t/>
            </a:r>
            <a:br>
              <a:rPr lang="en-US" dirty="0"/>
            </a:br>
            <a:r>
              <a:rPr lang="en-US" dirty="0"/>
              <a:t>The biggest advantage of these plans is that they offer coverage or payout even if you have claimed from any other health insurance plan (you can consider it as an additional payout for the same illness).</a:t>
            </a:r>
            <a:br>
              <a:rPr lang="en-US" dirty="0"/>
            </a:br>
            <a:r>
              <a:rPr lang="en-US" dirty="0"/>
              <a:t/>
            </a:r>
            <a:br>
              <a:rPr lang="en-US" dirty="0"/>
            </a:br>
            <a:r>
              <a:rPr lang="en-US" dirty="0"/>
              <a:t> However one must always consider these plans as a top-up or add on cover to your current plan and never mistake these for complete solutions due to the following </a:t>
            </a:r>
            <a:r>
              <a:rPr lang="en-US" dirty="0" err="1"/>
              <a:t>reasonsAs</a:t>
            </a:r>
            <a:r>
              <a:rPr lang="en-US" dirty="0"/>
              <a:t> the payout is not related to your actual health expenses incurred it may be lower or higher than the actual cost</a:t>
            </a:r>
          </a:p>
          <a:p>
            <a:r>
              <a:rPr lang="en-US" dirty="0"/>
              <a:t>As the coverage is offered for set of defined benefits it may or may not cover all the illnesses or diseases</a:t>
            </a:r>
          </a:p>
          <a:p>
            <a:r>
              <a:rPr lang="en-US" dirty="0"/>
              <a:t>The variants to the fixed benefits hospitalization insurance plans include</a:t>
            </a:r>
          </a:p>
        </p:txBody>
      </p:sp>
    </p:spTree>
    <p:extLst>
      <p:ext uri="{BB962C8B-B14F-4D97-AF65-F5344CB8AC3E}">
        <p14:creationId xmlns:p14="http://schemas.microsoft.com/office/powerpoint/2010/main" val="3049232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219200"/>
            <a:ext cx="11430000" cy="4801314"/>
          </a:xfrm>
          <a:prstGeom prst="rect">
            <a:avLst/>
          </a:prstGeom>
          <a:noFill/>
        </p:spPr>
        <p:txBody>
          <a:bodyPr wrap="square" rtlCol="0">
            <a:spAutoFit/>
          </a:bodyPr>
          <a:lstStyle/>
          <a:p>
            <a:r>
              <a:rPr lang="en-US" b="1" dirty="0" err="1"/>
              <a:t>a.Critical</a:t>
            </a:r>
            <a:r>
              <a:rPr lang="en-US" b="1" dirty="0"/>
              <a:t> illness plans</a:t>
            </a:r>
            <a:r>
              <a:rPr lang="en-US" dirty="0"/>
              <a:t> These plans offer a fixed lump sum benefit in case of a critical illness occurring, the critical illness or disease covered would be as the list defined under the plan. Today critical illness plans covering 6 t0 39 critical illnesses depending upon the product offering them. The lump sum benefit offered by this plan covers not only cost but also acts as an income supplement or takes care of out of hospital treatment. </a:t>
            </a:r>
            <a:br>
              <a:rPr lang="en-US" dirty="0"/>
            </a:br>
            <a:r>
              <a:rPr lang="en-US" dirty="0"/>
              <a:t>  </a:t>
            </a:r>
            <a:br>
              <a:rPr lang="en-US" dirty="0"/>
            </a:br>
            <a:r>
              <a:rPr lang="en-US" b="1" dirty="0" err="1"/>
              <a:t>b.Hospital</a:t>
            </a:r>
            <a:r>
              <a:rPr lang="en-US" b="1" dirty="0"/>
              <a:t> Cash/Surgical benefit plans</a:t>
            </a:r>
            <a:r>
              <a:rPr lang="en-US" dirty="0"/>
              <a:t> These plans offer fixed payouts in case of defined hospitalization events which may include admittance to the hospital, daily stay- recuperating benefit in case of prolonged stay and also lump sum payouts for a listed surgery. As the payout is a defined payout depending upon the listed event occurring the plan accepts copies of bills. </a:t>
            </a:r>
            <a:br>
              <a:rPr lang="en-US" dirty="0"/>
            </a:br>
            <a:r>
              <a:rPr lang="en-US" dirty="0"/>
              <a:t> </a:t>
            </a:r>
            <a:br>
              <a:rPr lang="en-US" dirty="0"/>
            </a:br>
            <a:r>
              <a:rPr lang="en-US" b="1" dirty="0"/>
              <a:t>Who should buy?</a:t>
            </a:r>
            <a:r>
              <a:rPr lang="en-US" dirty="0"/>
              <a:t/>
            </a:r>
            <a:br>
              <a:rPr lang="en-US" dirty="0"/>
            </a:br>
            <a:r>
              <a:rPr lang="en-US" dirty="0"/>
              <a:t>All such plans be it critical illness plans or fixed benefit </a:t>
            </a:r>
            <a:r>
              <a:rPr lang="en-US" dirty="0" err="1"/>
              <a:t>hospitalisation</a:t>
            </a:r>
            <a:r>
              <a:rPr lang="en-US" dirty="0"/>
              <a:t> plans are top-up plans or add on plans which can be used to supplement your base coverage and in no way substitutes the need for a reimbursement based hospitalization insurance plan. Hence this plan should be bought by someone who would like to enhance his current coverage and would like to provision oneself for expenses not covered by reimbursement based </a:t>
            </a:r>
            <a:r>
              <a:rPr lang="en-US" dirty="0" err="1"/>
              <a:t>hospitalisation</a:t>
            </a:r>
            <a:r>
              <a:rPr lang="en-US" dirty="0"/>
              <a:t> insurance or intangible expenses such as loss of income or chronic care.</a:t>
            </a:r>
            <a:br>
              <a:rPr lang="en-US" dirty="0"/>
            </a:br>
            <a:r>
              <a:rPr lang="en-US" dirty="0"/>
              <a:t> </a:t>
            </a:r>
          </a:p>
        </p:txBody>
      </p:sp>
    </p:spTree>
    <p:extLst>
      <p:ext uri="{BB962C8B-B14F-4D97-AF65-F5344CB8AC3E}">
        <p14:creationId xmlns:p14="http://schemas.microsoft.com/office/powerpoint/2010/main" val="685452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u="sng" dirty="0" smtClean="0"/>
              <a:t>IMPORTANT INFORMATION</a:t>
            </a:r>
            <a:endParaRPr lang="en-US" sz="5400" b="1" u="sng" dirty="0"/>
          </a:p>
        </p:txBody>
      </p:sp>
      <p:sp>
        <p:nvSpPr>
          <p:cNvPr id="3" name="Content Placeholder 2"/>
          <p:cNvSpPr>
            <a:spLocks noGrp="1"/>
          </p:cNvSpPr>
          <p:nvPr>
            <p:ph idx="1"/>
          </p:nvPr>
        </p:nvSpPr>
        <p:spPr>
          <a:xfrm>
            <a:off x="1524000" y="1981200"/>
            <a:ext cx="9144000" cy="4572001"/>
          </a:xfrm>
        </p:spPr>
        <p:txBody>
          <a:bodyPr>
            <a:normAutofit/>
          </a:bodyPr>
          <a:lstStyle/>
          <a:p>
            <a:r>
              <a:rPr lang="en-US" sz="4000" dirty="0" smtClean="0"/>
              <a:t>INSURANCE IS THE SUBJECT MATTER OF SOLICITATION. </a:t>
            </a:r>
          </a:p>
          <a:p>
            <a:r>
              <a:rPr lang="en-US" sz="4000" dirty="0" smtClean="0"/>
              <a:t>FOR MORE DETAILS ON RISK FACTORS, TERMS AND CONDITIONS </a:t>
            </a:r>
            <a:r>
              <a:rPr lang="en-US" sz="4000" smtClean="0"/>
              <a:t>PLEASE </a:t>
            </a:r>
            <a:r>
              <a:rPr lang="en-US" sz="4000" smtClean="0"/>
              <a:t>READ SALES BROUCHRE CAREFULLY </a:t>
            </a:r>
            <a:r>
              <a:rPr lang="en-US" sz="4000" dirty="0" smtClean="0"/>
              <a:t>BEFORE CONCLUDING A SALE . TAX LAWS ARE SUBJECT TO CHANGE.</a:t>
            </a:r>
            <a:endParaRPr lang="en-US" sz="4000" dirty="0"/>
          </a:p>
        </p:txBody>
      </p:sp>
    </p:spTree>
    <p:extLst>
      <p:ext uri="{BB962C8B-B14F-4D97-AF65-F5344CB8AC3E}">
        <p14:creationId xmlns:p14="http://schemas.microsoft.com/office/powerpoint/2010/main" val="2131719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t>HOW TO SELECT THE BEST INSURANCE PLAN</a:t>
            </a:r>
            <a:endParaRPr lang="en-US" sz="4000" b="1" u="sng" dirty="0"/>
          </a:p>
        </p:txBody>
      </p:sp>
      <p:sp>
        <p:nvSpPr>
          <p:cNvPr id="3" name="Content Placeholder 2"/>
          <p:cNvSpPr>
            <a:spLocks noGrp="1"/>
          </p:cNvSpPr>
          <p:nvPr>
            <p:ph idx="1"/>
          </p:nvPr>
        </p:nvSpPr>
        <p:spPr/>
        <p:txBody>
          <a:bodyPr>
            <a:normAutofit lnSpcReduction="10000"/>
          </a:bodyPr>
          <a:lstStyle/>
          <a:p>
            <a:pPr algn="ctr"/>
            <a:r>
              <a:rPr lang="en-US" sz="4400" b="1" dirty="0" smtClean="0"/>
              <a:t>FEEL FREE TO CONTACT FOR THE BEST INSURANCE PLANS</a:t>
            </a:r>
          </a:p>
          <a:p>
            <a:endParaRPr lang="en-US" sz="4400" b="1" dirty="0"/>
          </a:p>
          <a:p>
            <a:r>
              <a:rPr lang="en-US" sz="3200" b="1" u="sng" dirty="0" smtClean="0"/>
              <a:t>CONTACT</a:t>
            </a:r>
            <a:r>
              <a:rPr lang="en-US" sz="3200" b="1" dirty="0" smtClean="0"/>
              <a:t>  -  MR. ASHOK KUMAR JAIN</a:t>
            </a:r>
          </a:p>
          <a:p>
            <a:r>
              <a:rPr lang="en-US" sz="3200" b="1" u="sng" dirty="0" smtClean="0"/>
              <a:t>PHONE</a:t>
            </a:r>
            <a:r>
              <a:rPr lang="en-US" sz="3200" b="1" dirty="0" smtClean="0"/>
              <a:t>     - +91 9312210112</a:t>
            </a:r>
          </a:p>
          <a:p>
            <a:r>
              <a:rPr lang="en-US" sz="3200" b="1" u="sng" dirty="0" smtClean="0"/>
              <a:t>EMAIL</a:t>
            </a:r>
            <a:r>
              <a:rPr lang="en-US" sz="3200" b="1" dirty="0" smtClean="0"/>
              <a:t>       - ashokneena@hotmail.com</a:t>
            </a:r>
          </a:p>
          <a:p>
            <a:r>
              <a:rPr lang="en-US" sz="3200" b="1" u="sng" dirty="0" smtClean="0"/>
              <a:t>WEBSITE</a:t>
            </a:r>
            <a:r>
              <a:rPr lang="en-US" sz="3200" b="1" dirty="0" smtClean="0"/>
              <a:t>  - www.akjaininvestments.com</a:t>
            </a:r>
            <a:endParaRPr lang="en-US" sz="3200" b="1" dirty="0"/>
          </a:p>
        </p:txBody>
      </p:sp>
    </p:spTree>
    <p:extLst>
      <p:ext uri="{BB962C8B-B14F-4D97-AF65-F5344CB8AC3E}">
        <p14:creationId xmlns:p14="http://schemas.microsoft.com/office/powerpoint/2010/main" val="151493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3810000" y="762000"/>
            <a:ext cx="4676775" cy="2390775"/>
          </a:xfrm>
        </p:spPr>
      </p:pic>
      <p:sp>
        <p:nvSpPr>
          <p:cNvPr id="7" name="TextBox 6"/>
          <p:cNvSpPr txBox="1"/>
          <p:nvPr/>
        </p:nvSpPr>
        <p:spPr>
          <a:xfrm>
            <a:off x="4191000" y="4267200"/>
            <a:ext cx="10439400" cy="1015663"/>
          </a:xfrm>
          <a:prstGeom prst="rect">
            <a:avLst/>
          </a:prstGeom>
          <a:noFill/>
        </p:spPr>
        <p:txBody>
          <a:bodyPr wrap="square" rtlCol="0">
            <a:spAutoFit/>
          </a:bodyPr>
          <a:lstStyle/>
          <a:p>
            <a:r>
              <a:rPr lang="en-US" sz="6000" u="sng" dirty="0">
                <a:solidFill>
                  <a:schemeClr val="bg1"/>
                </a:solidFill>
              </a:rPr>
              <a:t>THANK YOU</a:t>
            </a:r>
          </a:p>
        </p:txBody>
      </p:sp>
    </p:spTree>
    <p:extLst>
      <p:ext uri="{BB962C8B-B14F-4D97-AF65-F5344CB8AC3E}">
        <p14:creationId xmlns:p14="http://schemas.microsoft.com/office/powerpoint/2010/main" val="2566663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smtClean="0"/>
              <a:t>    </a:t>
            </a:r>
            <a:r>
              <a:rPr lang="en-US" sz="6600" u="sng" dirty="0" smtClean="0"/>
              <a:t>WHAT IS MEDICLAIM </a:t>
            </a:r>
            <a:r>
              <a:rPr lang="en-US" sz="6600" dirty="0" smtClean="0"/>
              <a:t>?</a:t>
            </a:r>
            <a:endParaRPr lang="en-US" sz="6600" dirty="0"/>
          </a:p>
        </p:txBody>
      </p:sp>
      <p:sp>
        <p:nvSpPr>
          <p:cNvPr id="3" name="Content Placeholder 2"/>
          <p:cNvSpPr>
            <a:spLocks noGrp="1"/>
          </p:cNvSpPr>
          <p:nvPr>
            <p:ph idx="1"/>
          </p:nvPr>
        </p:nvSpPr>
        <p:spPr/>
        <p:txBody>
          <a:bodyPr/>
          <a:lstStyle/>
          <a:p>
            <a:pPr marL="457200" indent="-457200">
              <a:buFont typeface="+mj-lt"/>
              <a:buAutoNum type="arabicPeriod"/>
            </a:pPr>
            <a:r>
              <a:rPr lang="en-US" dirty="0" err="1"/>
              <a:t>Mediclaim</a:t>
            </a:r>
            <a:r>
              <a:rPr lang="en-US" dirty="0"/>
              <a:t> Insurance is a </a:t>
            </a:r>
            <a:r>
              <a:rPr lang="en-US" dirty="0" err="1"/>
              <a:t>hospitalisation</a:t>
            </a:r>
            <a:r>
              <a:rPr lang="en-US" dirty="0"/>
              <a:t> benefit policy offered by both Public &amp; Private sector general insurance companies. The policy takes care of medical expenses following </a:t>
            </a:r>
            <a:r>
              <a:rPr lang="en-US" dirty="0" err="1"/>
              <a:t>Hospitalisation</a:t>
            </a:r>
            <a:r>
              <a:rPr lang="en-US" dirty="0"/>
              <a:t>/Domiciliary </a:t>
            </a:r>
            <a:r>
              <a:rPr lang="en-US" dirty="0" err="1"/>
              <a:t>Hospitalisation</a:t>
            </a:r>
            <a:r>
              <a:rPr lang="en-US" dirty="0"/>
              <a:t> of the insured in respect of the following </a:t>
            </a:r>
            <a:r>
              <a:rPr lang="en-US" dirty="0" smtClean="0"/>
              <a:t>situations:</a:t>
            </a:r>
          </a:p>
          <a:p>
            <a:r>
              <a:rPr lang="en-US" dirty="0" smtClean="0"/>
              <a:t>In </a:t>
            </a:r>
            <a:r>
              <a:rPr lang="en-US" dirty="0"/>
              <a:t>case of sudden illness</a:t>
            </a:r>
          </a:p>
          <a:p>
            <a:r>
              <a:rPr lang="en-US" dirty="0"/>
              <a:t>In case of an accident</a:t>
            </a:r>
          </a:p>
          <a:p>
            <a:r>
              <a:rPr lang="en-US" dirty="0"/>
              <a:t>In case of any surgery which is required in respect of any disease which has arisen during the policy period.</a:t>
            </a:r>
          </a:p>
          <a:p>
            <a:endParaRPr lang="en-US" dirty="0"/>
          </a:p>
        </p:txBody>
      </p:sp>
    </p:spTree>
    <p:extLst>
      <p:ext uri="{BB962C8B-B14F-4D97-AF65-F5344CB8AC3E}">
        <p14:creationId xmlns:p14="http://schemas.microsoft.com/office/powerpoint/2010/main" val="1772969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u="sng" dirty="0" smtClean="0"/>
              <a:t>  IMPORTANCE OF MEDICLAIM</a:t>
            </a:r>
            <a:endParaRPr lang="en-US" sz="5400" b="1" u="sng" dirty="0"/>
          </a:p>
        </p:txBody>
      </p:sp>
      <p:graphicFrame>
        <p:nvGraphicFramePr>
          <p:cNvPr id="6" name="Content Placeholder 5" descr="Clustered column chart showing the values of 3 series for 4 categories. Vertical major axis gridlines are present for each of the 4 categories."/>
          <p:cNvGraphicFramePr>
            <a:graphicFrameLocks noGrp="1"/>
          </p:cNvGraphicFramePr>
          <p:nvPr>
            <p:ph idx="1"/>
            <p:extLst>
              <p:ext uri="{D42A27DB-BD31-4B8C-83A1-F6EECF244321}">
                <p14:modId xmlns:p14="http://schemas.microsoft.com/office/powerpoint/2010/main" val="284003419"/>
              </p:ext>
            </p:extLst>
          </p:nvPr>
        </p:nvGraphicFramePr>
        <p:xfrm flipV="1">
          <a:off x="609600" y="6705599"/>
          <a:ext cx="152400" cy="45719"/>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762000" y="1905000"/>
            <a:ext cx="10591800" cy="4648200"/>
          </a:xfrm>
          <a:prstGeom prst="rect">
            <a:avLst/>
          </a:prstGeom>
          <a:noFill/>
        </p:spPr>
        <p:txBody>
          <a:bodyPr wrap="square" rtlCol="0">
            <a:spAutoFit/>
          </a:bodyPr>
          <a:lstStyle/>
          <a:p>
            <a:endParaRPr lang="en-US" dirty="0"/>
          </a:p>
        </p:txBody>
      </p:sp>
      <p:sp>
        <p:nvSpPr>
          <p:cNvPr id="7" name="TextBox 6"/>
          <p:cNvSpPr txBox="1"/>
          <p:nvPr/>
        </p:nvSpPr>
        <p:spPr>
          <a:xfrm>
            <a:off x="304800" y="1752600"/>
            <a:ext cx="11582400" cy="4708981"/>
          </a:xfrm>
          <a:prstGeom prst="rect">
            <a:avLst/>
          </a:prstGeom>
          <a:noFill/>
        </p:spPr>
        <p:txBody>
          <a:bodyPr wrap="square" rtlCol="0">
            <a:spAutoFit/>
          </a:bodyPr>
          <a:lstStyle/>
          <a:p>
            <a:pPr marL="285750" indent="-285750">
              <a:buFont typeface="Arial" panose="020B0604020202020204" pitchFamily="34" charset="0"/>
              <a:buChar char="•"/>
            </a:pPr>
            <a:r>
              <a:rPr lang="en-US" sz="2000" dirty="0" err="1"/>
              <a:t>Mediclaim</a:t>
            </a:r>
            <a:r>
              <a:rPr lang="en-US" sz="2000" dirty="0"/>
              <a:t> is one of the most important insurance investments that an individual should make in his/her life. If you haven’t or think otherwise, this post will tell you </a:t>
            </a:r>
            <a:r>
              <a:rPr lang="en-US" sz="2000" b="1" dirty="0"/>
              <a:t>why you must have a </a:t>
            </a:r>
            <a:r>
              <a:rPr lang="en-US" sz="2000" b="1" dirty="0" err="1"/>
              <a:t>mediclaim</a:t>
            </a:r>
            <a:r>
              <a:rPr lang="en-US" sz="2000" b="1" dirty="0"/>
              <a:t> policy</a:t>
            </a:r>
            <a:r>
              <a:rPr lang="en-US" sz="2000" dirty="0" smtClean="0"/>
              <a:t>.</a:t>
            </a:r>
          </a:p>
          <a:p>
            <a:endParaRPr lang="en-US" sz="2000" dirty="0" smtClean="0"/>
          </a:p>
          <a:p>
            <a:pPr marL="285750" indent="-285750">
              <a:buFont typeface="Arial" panose="020B0604020202020204" pitchFamily="34" charset="0"/>
              <a:buChar char="•"/>
            </a:pPr>
            <a:r>
              <a:rPr lang="en-US" sz="2000" dirty="0"/>
              <a:t>I often come across people who are only interested in investing or putting money in things that will have returns – monetary returns I mean. Then there are some who feel that certain things happen only after certain age or time in life and hence they postpone things like </a:t>
            </a:r>
            <a:r>
              <a:rPr lang="en-US" sz="2000" b="1" dirty="0"/>
              <a:t>health cover</a:t>
            </a:r>
            <a:r>
              <a:rPr lang="en-US" sz="2000" dirty="0"/>
              <a:t> or </a:t>
            </a:r>
            <a:r>
              <a:rPr lang="en-US" sz="2000" b="1" dirty="0" err="1"/>
              <a:t>mediclaim</a:t>
            </a:r>
            <a:r>
              <a:rPr lang="en-US" sz="2000" b="1" dirty="0"/>
              <a:t> </a:t>
            </a:r>
            <a:r>
              <a:rPr lang="en-US" sz="2000" dirty="0"/>
              <a:t>and </a:t>
            </a:r>
            <a:r>
              <a:rPr lang="en-US" sz="2000" b="1" dirty="0"/>
              <a:t>life insurance</a:t>
            </a:r>
            <a:r>
              <a:rPr lang="en-US" sz="2000" dirty="0"/>
              <a:t> and instead run after products that give returns. My simple question to them is, even if we assume that one may not develop a critical illness based on their family history or age or good lifestyle or whatever (which is actually unpredictable), still  what will they do if they had a sudden bout of weakness due to over work and exhaustion and have to be hospitalized? Or What if they have an accident and break a leg or have to be in the hospital for a day or two? Will they always have instant cash available to settle at the hospital? Some may, some may not, and in today’s day and age the expenses of hospitalization do not take time to shoot up each passing day. Hence it is </a:t>
            </a:r>
            <a:r>
              <a:rPr lang="en-US" sz="2000" b="1" dirty="0"/>
              <a:t>important for you to have a </a:t>
            </a:r>
            <a:r>
              <a:rPr lang="en-US" sz="2000" b="1" dirty="0" err="1"/>
              <a:t>mediclaim</a:t>
            </a:r>
            <a:r>
              <a:rPr lang="en-US" sz="2000" b="1" dirty="0"/>
              <a:t> policy</a:t>
            </a:r>
            <a:r>
              <a:rPr lang="en-US" sz="2000" dirty="0"/>
              <a:t>.</a:t>
            </a:r>
            <a:endParaRPr lang="en-US" sz="2000" dirty="0" smtClean="0"/>
          </a:p>
        </p:txBody>
      </p:sp>
    </p:spTree>
    <p:extLst>
      <p:ext uri="{BB962C8B-B14F-4D97-AF65-F5344CB8AC3E}">
        <p14:creationId xmlns:p14="http://schemas.microsoft.com/office/powerpoint/2010/main" val="1928620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u="sng" dirty="0" smtClean="0"/>
              <a:t>MEDICLAIM PREMIUM</a:t>
            </a:r>
            <a:endParaRPr lang="en-US" sz="6000" b="1" u="sng" dirty="0"/>
          </a:p>
        </p:txBody>
      </p:sp>
      <p:sp>
        <p:nvSpPr>
          <p:cNvPr id="3" name="Content Placeholder 2"/>
          <p:cNvSpPr>
            <a:spLocks noGrp="1"/>
          </p:cNvSpPr>
          <p:nvPr>
            <p:ph idx="1"/>
          </p:nvPr>
        </p:nvSpPr>
        <p:spPr/>
        <p:txBody>
          <a:bodyPr>
            <a:normAutofit lnSpcReduction="10000"/>
          </a:bodyPr>
          <a:lstStyle/>
          <a:p>
            <a:r>
              <a:rPr lang="en-US" dirty="0" err="1"/>
              <a:t>Mediclaim</a:t>
            </a:r>
            <a:r>
              <a:rPr lang="en-US" dirty="0"/>
              <a:t> premium or health insurance premium is the sum paid by an insured person to the health insurance company for a particular period of time. The insurance company in return insures the policyholder against loss due to ill health.  </a:t>
            </a:r>
          </a:p>
          <a:p>
            <a:r>
              <a:rPr lang="en-US" dirty="0" err="1"/>
              <a:t>Mediclaim</a:t>
            </a:r>
            <a:r>
              <a:rPr lang="en-US" dirty="0"/>
              <a:t> premium is to be paid each time for policy renewal. It is important to pay the </a:t>
            </a:r>
            <a:r>
              <a:rPr lang="en-US" dirty="0" err="1"/>
              <a:t>mediclaim</a:t>
            </a:r>
            <a:r>
              <a:rPr lang="en-US" dirty="0"/>
              <a:t> premium on time and on a regular basis to avail all the benefits offered under the policy. In case one pays the </a:t>
            </a:r>
            <a:r>
              <a:rPr lang="en-US" dirty="0" err="1"/>
              <a:t>mediclaim</a:t>
            </a:r>
            <a:r>
              <a:rPr lang="en-US" dirty="0"/>
              <a:t> premium after the renewal time is over, he will be issued a fresh policy wherein the waiting periods will start all over again and all accumulated benefits will be lost. </a:t>
            </a:r>
          </a:p>
          <a:p>
            <a:r>
              <a:rPr lang="en-US" dirty="0"/>
              <a:t>So, in order to continue reaping the benefits of your health insurance plan, one must pay the </a:t>
            </a:r>
            <a:r>
              <a:rPr lang="en-US" dirty="0" err="1"/>
              <a:t>mediclaim</a:t>
            </a:r>
            <a:r>
              <a:rPr lang="en-US" dirty="0"/>
              <a:t> premium regularly as well as on time.</a:t>
            </a:r>
          </a:p>
          <a:p>
            <a:endParaRPr lang="en-US" dirty="0"/>
          </a:p>
        </p:txBody>
      </p:sp>
    </p:spTree>
    <p:extLst>
      <p:ext uri="{BB962C8B-B14F-4D97-AF65-F5344CB8AC3E}">
        <p14:creationId xmlns:p14="http://schemas.microsoft.com/office/powerpoint/2010/main" val="2738627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t>ON WHAT BASIS MEDICLAIM PREMIUM DEPENDS ON </a:t>
            </a:r>
            <a:r>
              <a:rPr lang="en-US" sz="3200" dirty="0" smtClean="0"/>
              <a:t>?</a:t>
            </a:r>
            <a:endParaRPr lang="en-US" sz="3200" dirty="0"/>
          </a:p>
        </p:txBody>
      </p:sp>
      <p:sp>
        <p:nvSpPr>
          <p:cNvPr id="3" name="Content Placeholder 2"/>
          <p:cNvSpPr>
            <a:spLocks noGrp="1"/>
          </p:cNvSpPr>
          <p:nvPr>
            <p:ph idx="1"/>
          </p:nvPr>
        </p:nvSpPr>
        <p:spPr/>
        <p:txBody>
          <a:bodyPr>
            <a:normAutofit fontScale="92500" lnSpcReduction="20000"/>
          </a:bodyPr>
          <a:lstStyle/>
          <a:p>
            <a:r>
              <a:rPr lang="en-US" b="1" dirty="0"/>
              <a:t>The </a:t>
            </a:r>
            <a:r>
              <a:rPr lang="en-US" b="1" dirty="0" err="1"/>
              <a:t>Mediclaim</a:t>
            </a:r>
            <a:r>
              <a:rPr lang="en-US" b="1" dirty="0"/>
              <a:t> premium depends majorly on the below given points:</a:t>
            </a:r>
            <a:endParaRPr lang="en-US" dirty="0"/>
          </a:p>
          <a:p>
            <a:r>
              <a:rPr lang="en-US" dirty="0"/>
              <a:t>Customer's health</a:t>
            </a:r>
          </a:p>
          <a:p>
            <a:r>
              <a:rPr lang="en-US" dirty="0"/>
              <a:t>Plan and benefits opted for</a:t>
            </a:r>
          </a:p>
          <a:p>
            <a:r>
              <a:rPr lang="en-US" dirty="0"/>
              <a:t>Customer's age or age of eldest member of the insured group (in case of family floater)  </a:t>
            </a:r>
          </a:p>
          <a:p>
            <a:r>
              <a:rPr lang="en-US" dirty="0"/>
              <a:t>Sum insured limit </a:t>
            </a:r>
          </a:p>
          <a:p>
            <a:r>
              <a:rPr lang="en-US" dirty="0" err="1"/>
              <a:t>Mediclaim</a:t>
            </a:r>
            <a:r>
              <a:rPr lang="en-US" dirty="0"/>
              <a:t> premium amount varies from product to product as well as from company to company. There should be a smart choice while opting these </a:t>
            </a:r>
            <a:r>
              <a:rPr lang="en-US" dirty="0" err="1">
                <a:hlinkClick r:id="rId2" tooltip="medicliam policies India"/>
              </a:rPr>
              <a:t>medicliam</a:t>
            </a:r>
            <a:r>
              <a:rPr lang="en-US" dirty="0">
                <a:hlinkClick r:id="rId2" tooltip="medicliam policies India"/>
              </a:rPr>
              <a:t> policies</a:t>
            </a:r>
            <a:r>
              <a:rPr lang="en-US" dirty="0"/>
              <a:t>. We would recommend that you compare insurance premium quotes from various insurance companies to learn about different benefits offered under different plans before making your final choice.</a:t>
            </a:r>
            <a:br>
              <a:rPr lang="en-US" dirty="0"/>
            </a:br>
            <a:r>
              <a:rPr lang="en-US" dirty="0"/>
              <a:t>In today’s technology savvy world, online premium calculator also helps customers to calculate their premium themselves.</a:t>
            </a:r>
          </a:p>
          <a:p>
            <a:endParaRPr lang="en-US" dirty="0"/>
          </a:p>
        </p:txBody>
      </p:sp>
    </p:spTree>
    <p:extLst>
      <p:ext uri="{BB962C8B-B14F-4D97-AF65-F5344CB8AC3E}">
        <p14:creationId xmlns:p14="http://schemas.microsoft.com/office/powerpoint/2010/main" val="3948826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u="sng" dirty="0" smtClean="0"/>
              <a:t>OUR OFFICIAL PARTNER</a:t>
            </a:r>
            <a:endParaRPr lang="en-US" sz="5400" b="1" u="sng" dirty="0"/>
          </a:p>
        </p:txBody>
      </p:sp>
      <p:sp>
        <p:nvSpPr>
          <p:cNvPr id="4" name="Content Placeholder 3"/>
          <p:cNvSpPr>
            <a:spLocks noGrp="1"/>
          </p:cNvSpPr>
          <p:nvPr>
            <p:ph idx="1"/>
          </p:nvPr>
        </p:nvSpPr>
        <p:spPr>
          <a:xfrm>
            <a:off x="1524000" y="1752600"/>
            <a:ext cx="9144000" cy="4572001"/>
          </a:xfrm>
        </p:spPr>
        <p:txBody>
          <a:bodyPr/>
          <a:lstStyle/>
          <a:p>
            <a:r>
              <a:rPr lang="en-US" dirty="0" smtClean="0"/>
              <a:t>We are serving our customers with the one the most </a:t>
            </a:r>
            <a:r>
              <a:rPr lang="en-US" dirty="0" err="1" smtClean="0"/>
              <a:t>reknowned</a:t>
            </a:r>
            <a:r>
              <a:rPr lang="en-US" dirty="0" smtClean="0"/>
              <a:t> association  </a:t>
            </a:r>
            <a:r>
              <a:rPr lang="en-US" b="1" u="sng" dirty="0" smtClean="0"/>
              <a:t>APOLLO MUNICH </a:t>
            </a:r>
            <a:r>
              <a:rPr lang="en-US" b="1" dirty="0" smtClean="0"/>
              <a:t> </a:t>
            </a:r>
            <a:r>
              <a:rPr lang="en-US" dirty="0" err="1" smtClean="0"/>
              <a:t>mediclaim</a:t>
            </a:r>
            <a:r>
              <a:rPr lang="en-US" dirty="0" smtClean="0"/>
              <a:t>.</a:t>
            </a:r>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05287" y="2700336"/>
            <a:ext cx="3781425" cy="2828925"/>
          </a:xfrm>
          <a:prstGeom prst="rect">
            <a:avLst/>
          </a:prstGeom>
        </p:spPr>
      </p:pic>
    </p:spTree>
    <p:extLst>
      <p:ext uri="{BB962C8B-B14F-4D97-AF65-F5344CB8AC3E}">
        <p14:creationId xmlns:p14="http://schemas.microsoft.com/office/powerpoint/2010/main" val="3537718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u="sng" dirty="0" smtClean="0"/>
              <a:t>WHY ONLY APOLLO MUNICH</a:t>
            </a:r>
            <a:endParaRPr lang="en-US" sz="5400" b="1" u="sng" dirty="0"/>
          </a:p>
        </p:txBody>
      </p:sp>
      <p:sp>
        <p:nvSpPr>
          <p:cNvPr id="7" name="TextBox 6"/>
          <p:cNvSpPr txBox="1"/>
          <p:nvPr/>
        </p:nvSpPr>
        <p:spPr>
          <a:xfrm>
            <a:off x="152400" y="1752600"/>
            <a:ext cx="11811000" cy="4524315"/>
          </a:xfrm>
          <a:prstGeom prst="rect">
            <a:avLst/>
          </a:prstGeom>
          <a:noFill/>
        </p:spPr>
        <p:txBody>
          <a:bodyPr wrap="square" rtlCol="0">
            <a:spAutoFit/>
          </a:bodyPr>
          <a:lstStyle/>
          <a:p>
            <a:pPr marL="285750" indent="-285750">
              <a:buFont typeface="Arial" panose="020B0604020202020204" pitchFamily="34" charset="0"/>
              <a:buChar char="•"/>
            </a:pPr>
            <a:r>
              <a:rPr lang="en-US" sz="2400" dirty="0"/>
              <a:t>Quality healthcare and Apollo have become synonymous in the Indian subcontinent, a fact reiterated by global healthcare experts and international accreditation bodies. Committed to bring world class health care within the reach of every individual, </a:t>
            </a:r>
            <a:r>
              <a:rPr lang="en-US" sz="2400" dirty="0">
                <a:hlinkClick r:id="rId2"/>
              </a:rPr>
              <a:t>Apollo Hospitals</a:t>
            </a:r>
            <a:r>
              <a:rPr lang="en-US" sz="2400" dirty="0"/>
              <a:t> Group has joined hands with Munich Health, a world leader in the field of health insurance. The joint venture is poised to make good the conviction of both the partners that Indian health insurance market is on the brink of explosive </a:t>
            </a:r>
            <a:r>
              <a:rPr lang="en-US" sz="2400" dirty="0" smtClean="0"/>
              <a:t>growth</a:t>
            </a:r>
          </a:p>
          <a:p>
            <a:pPr marL="285750" indent="-285750">
              <a:buFont typeface="Arial" panose="020B0604020202020204" pitchFamily="34" charset="0"/>
              <a:buChar char="•"/>
            </a:pPr>
            <a:endParaRPr lang="en-US" sz="2400" dirty="0" smtClean="0"/>
          </a:p>
          <a:p>
            <a:pPr marL="285750" indent="-285750">
              <a:buFont typeface="Arial" panose="020B0604020202020204" pitchFamily="34" charset="0"/>
              <a:buChar char="•"/>
            </a:pPr>
            <a:r>
              <a:rPr lang="en-US" sz="2400" dirty="0" smtClean="0"/>
              <a:t>Apollo </a:t>
            </a:r>
            <a:r>
              <a:rPr lang="en-US" sz="2400" dirty="0"/>
              <a:t>Hospitals Group, Asia's largest healthcare provider and Munich Health, world leaders in Health Insurance, have come together to make quality healthcare easy and accessible for every individual. Using simple language, clear policies, transparent procedures and innovative products, Apollo Munich makes </a:t>
            </a:r>
            <a:r>
              <a:rPr lang="en-US" sz="2400" dirty="0">
                <a:hlinkClick r:id="rId3"/>
              </a:rPr>
              <a:t>health insurance</a:t>
            </a:r>
            <a:r>
              <a:rPr lang="en-US" sz="2400" dirty="0"/>
              <a:t> simple and uncomplicated for all.</a:t>
            </a:r>
          </a:p>
        </p:txBody>
      </p:sp>
    </p:spTree>
    <p:extLst>
      <p:ext uri="{BB962C8B-B14F-4D97-AF65-F5344CB8AC3E}">
        <p14:creationId xmlns:p14="http://schemas.microsoft.com/office/powerpoint/2010/main" val="2637673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8600" y="304800"/>
            <a:ext cx="11658600" cy="5632311"/>
          </a:xfrm>
          <a:prstGeom prst="rect">
            <a:avLst/>
          </a:prstGeom>
          <a:noFill/>
        </p:spPr>
        <p:txBody>
          <a:bodyPr wrap="square" rtlCol="0">
            <a:spAutoFit/>
          </a:bodyPr>
          <a:lstStyle/>
          <a:p>
            <a:r>
              <a:rPr lang="en-US" b="1" dirty="0"/>
              <a:t>1. Wide sum insured options</a:t>
            </a:r>
            <a:r>
              <a:rPr lang="en-US" dirty="0"/>
              <a:t/>
            </a:r>
            <a:br>
              <a:rPr lang="en-US" dirty="0"/>
            </a:br>
            <a:r>
              <a:rPr lang="en-US" dirty="0"/>
              <a:t>Choose from a wide sum insured options starting from INR 1 lakh to INR 15 lakhs and get innumerable health insurance benefits at affordable premium.</a:t>
            </a:r>
            <a:br>
              <a:rPr lang="en-US" dirty="0"/>
            </a:br>
            <a:r>
              <a:rPr lang="en-US" dirty="0"/>
              <a:t> </a:t>
            </a:r>
            <a:br>
              <a:rPr lang="en-US" dirty="0"/>
            </a:br>
            <a:r>
              <a:rPr lang="en-US" b="1" dirty="0"/>
              <a:t>2. Protection against health emergencies</a:t>
            </a:r>
            <a:r>
              <a:rPr lang="en-US" dirty="0"/>
              <a:t/>
            </a:r>
            <a:br>
              <a:rPr lang="en-US" dirty="0"/>
            </a:br>
            <a:r>
              <a:rPr lang="en-US" dirty="0"/>
              <a:t>Medical emergencies comes unannounced. When you buy health insurance plan, you will be relieved of the stress that accompanies troubled times especially when funds are lacking.</a:t>
            </a:r>
            <a:br>
              <a:rPr lang="en-US" dirty="0"/>
            </a:br>
            <a:r>
              <a:rPr lang="en-US" dirty="0"/>
              <a:t> </a:t>
            </a:r>
            <a:br>
              <a:rPr lang="en-US" dirty="0"/>
            </a:br>
            <a:r>
              <a:rPr lang="en-US" b="1" dirty="0"/>
              <a:t>3. Get access to wide network of hospitals</a:t>
            </a:r>
            <a:r>
              <a:rPr lang="en-US" dirty="0"/>
              <a:t/>
            </a:r>
            <a:br>
              <a:rPr lang="en-US" dirty="0"/>
            </a:br>
            <a:r>
              <a:rPr lang="en-US" dirty="0"/>
              <a:t>With more than 4000+ hospitals empaneled with us, we bring best-in-class service and renowned healthcare experts in India.</a:t>
            </a:r>
            <a:br>
              <a:rPr lang="en-US" dirty="0"/>
            </a:br>
            <a:r>
              <a:rPr lang="en-US" dirty="0"/>
              <a:t/>
            </a:r>
            <a:br>
              <a:rPr lang="en-US" dirty="0"/>
            </a:br>
            <a:r>
              <a:rPr lang="en-US" b="1" dirty="0"/>
              <a:t>4. Cashless facility</a:t>
            </a:r>
            <a:r>
              <a:rPr lang="en-US" dirty="0"/>
              <a:t/>
            </a:r>
            <a:br>
              <a:rPr lang="en-US" dirty="0"/>
            </a:br>
            <a:r>
              <a:rPr lang="en-US" dirty="0"/>
              <a:t>Take advantage of quick and easy claims approval process and access world-class healthcare facilities pan-India.</a:t>
            </a:r>
            <a:br>
              <a:rPr lang="en-US" dirty="0"/>
            </a:br>
            <a:r>
              <a:rPr lang="en-US" dirty="0"/>
              <a:t> </a:t>
            </a:r>
            <a:br>
              <a:rPr lang="en-US" dirty="0"/>
            </a:br>
            <a:r>
              <a:rPr lang="en-US" b="1" dirty="0"/>
              <a:t>5. Efficient claim process</a:t>
            </a:r>
            <a:r>
              <a:rPr lang="en-US" dirty="0"/>
              <a:t/>
            </a:r>
            <a:br>
              <a:rPr lang="en-US" dirty="0"/>
            </a:br>
            <a:r>
              <a:rPr lang="en-US" dirty="0"/>
              <a:t>Apollo Munich is one of the fastest insurers to honor every genuine claim with nearly 98% of our claims settled within 15 days. </a:t>
            </a:r>
            <a:br>
              <a:rPr lang="en-US" dirty="0"/>
            </a:br>
            <a:r>
              <a:rPr lang="en-US" dirty="0"/>
              <a:t>Since Inception, we’ve settled claims worth over INR 2,063 </a:t>
            </a:r>
            <a:r>
              <a:rPr lang="en-US" dirty="0" err="1"/>
              <a:t>Crores</a:t>
            </a:r>
            <a:r>
              <a:rPr lang="en-US" dirty="0"/>
              <a:t> claims till April 2016.</a:t>
            </a:r>
            <a:br>
              <a:rPr lang="en-US" dirty="0"/>
            </a:br>
            <a:r>
              <a:rPr lang="en-US" dirty="0"/>
              <a:t> </a:t>
            </a:r>
          </a:p>
        </p:txBody>
      </p:sp>
    </p:spTree>
    <p:extLst>
      <p:ext uri="{BB962C8B-B14F-4D97-AF65-F5344CB8AC3E}">
        <p14:creationId xmlns:p14="http://schemas.microsoft.com/office/powerpoint/2010/main" val="2383451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838200"/>
            <a:ext cx="11506200" cy="5355312"/>
          </a:xfrm>
          <a:prstGeom prst="rect">
            <a:avLst/>
          </a:prstGeom>
          <a:noFill/>
        </p:spPr>
        <p:txBody>
          <a:bodyPr wrap="square" rtlCol="0">
            <a:spAutoFit/>
          </a:bodyPr>
          <a:lstStyle/>
          <a:p>
            <a:r>
              <a:rPr lang="en-US" b="1" dirty="0"/>
              <a:t>6. Tax benefit</a:t>
            </a:r>
            <a:r>
              <a:rPr lang="en-US" dirty="0"/>
              <a:t/>
            </a:r>
            <a:br>
              <a:rPr lang="en-US" dirty="0"/>
            </a:br>
            <a:r>
              <a:rPr lang="en-US" dirty="0"/>
              <a:t>Avail tax exemption on the health insurance policy premium under the Income Tax Section 80D.</a:t>
            </a:r>
            <a:br>
              <a:rPr lang="en-US" dirty="0"/>
            </a:br>
            <a:r>
              <a:rPr lang="en-US" dirty="0"/>
              <a:t/>
            </a:r>
            <a:br>
              <a:rPr lang="en-US" dirty="0"/>
            </a:br>
            <a:r>
              <a:rPr lang="en-US" b="1" dirty="0"/>
              <a:t>7. Lifelong Renewal</a:t>
            </a:r>
            <a:r>
              <a:rPr lang="en-US" dirty="0"/>
              <a:t/>
            </a:r>
            <a:br>
              <a:rPr lang="en-US" dirty="0"/>
            </a:br>
            <a:r>
              <a:rPr lang="en-US" dirty="0"/>
              <a:t>Enjoy the lifelong renewal benefit and get secured against medical expenses for the lifetime. Our health insurance plans are designed to mitigate the financial burden and anxiety that mark emergency medical situations.</a:t>
            </a:r>
            <a:br>
              <a:rPr lang="en-US" dirty="0"/>
            </a:br>
            <a:r>
              <a:rPr lang="en-US" dirty="0"/>
              <a:t/>
            </a:r>
            <a:br>
              <a:rPr lang="en-US" dirty="0"/>
            </a:br>
            <a:r>
              <a:rPr lang="en-US" b="1" dirty="0"/>
              <a:t>8. Portability</a:t>
            </a:r>
            <a:r>
              <a:rPr lang="en-US" dirty="0"/>
              <a:t/>
            </a:r>
            <a:br>
              <a:rPr lang="en-US" dirty="0"/>
            </a:br>
            <a:r>
              <a:rPr lang="en-US" dirty="0"/>
              <a:t>Apollo Munich health insurance offers customer-friendly health insurance policies ensuring you avail most of the accrued benefits every time you choose to port your health insurance policy to one of the health plans offered by Apollo Munich. The waiting period or any another accumulated benefit will be carried forward without any trouble – That’s our promise to you!</a:t>
            </a:r>
            <a:br>
              <a:rPr lang="en-US" dirty="0"/>
            </a:br>
            <a:r>
              <a:rPr lang="en-US" dirty="0"/>
              <a:t/>
            </a:r>
            <a:br>
              <a:rPr lang="en-US" dirty="0"/>
            </a:br>
            <a:r>
              <a:rPr lang="en-US" b="1" dirty="0"/>
              <a:t>9. Health and Wellness Portal</a:t>
            </a:r>
            <a:r>
              <a:rPr lang="en-US" dirty="0"/>
              <a:t/>
            </a:r>
            <a:br>
              <a:rPr lang="en-US" dirty="0"/>
            </a:br>
            <a:r>
              <a:rPr lang="en-US" dirty="0"/>
              <a:t>As a customer, you can get numerous benefits from our health and wellness Portal. The portal allows individuals to keep a track of their health like weight, BMS etc. You can also explore healthy living, improve your lifestyle, never miss an appointment, access reports 24X7 from anywhere in the world, chat with a health coach, and lots more.</a:t>
            </a:r>
            <a:br>
              <a:rPr lang="en-US" dirty="0"/>
            </a:br>
            <a:r>
              <a:rPr lang="en-US" dirty="0"/>
              <a:t/>
            </a:r>
            <a:br>
              <a:rPr lang="en-US" dirty="0"/>
            </a:br>
            <a:endParaRPr lang="en-US" dirty="0"/>
          </a:p>
        </p:txBody>
      </p:sp>
    </p:spTree>
    <p:extLst>
      <p:ext uri="{BB962C8B-B14F-4D97-AF65-F5344CB8AC3E}">
        <p14:creationId xmlns:p14="http://schemas.microsoft.com/office/powerpoint/2010/main" val="729304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Medical Design 16x9">
  <a:themeElements>
    <a:clrScheme name="MedicalHealth">
      <a:dk1>
        <a:sysClr val="windowText" lastClr="000000"/>
      </a:dk1>
      <a:lt1>
        <a:sysClr val="window" lastClr="FFFFFF"/>
      </a:lt1>
      <a:dk2>
        <a:srgbClr val="656367"/>
      </a:dk2>
      <a:lt2>
        <a:srgbClr val="F2F2F2"/>
      </a:lt2>
      <a:accent1>
        <a:srgbClr val="B82D2F"/>
      </a:accent1>
      <a:accent2>
        <a:srgbClr val="333333"/>
      </a:accent2>
      <a:accent3>
        <a:srgbClr val="2B4A63"/>
      </a:accent3>
      <a:accent4>
        <a:srgbClr val="445E45"/>
      </a:accent4>
      <a:accent5>
        <a:srgbClr val="5A3A64"/>
      </a:accent5>
      <a:accent6>
        <a:srgbClr val="DB8526"/>
      </a:accent6>
      <a:hlink>
        <a:srgbClr val="164E6E"/>
      </a:hlink>
      <a:folHlink>
        <a:srgbClr val="667F6D"/>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00001141.potx" id="{D7485564-6666-4DDB-B0D3-55F6E694D6E5}" vid="{6E950D30-6FC6-4411-BCFF-468AD9ECA787}"/>
    </a:ext>
  </a:extLst>
</a:theme>
</file>

<file path=ppt/theme/theme2.xml><?xml version="1.0" encoding="utf-8"?>
<a:theme xmlns:a="http://schemas.openxmlformats.org/drawingml/2006/main" name="Office Theme">
  <a:themeElements>
    <a:clrScheme name="MedicalHealth">
      <a:dk1>
        <a:sysClr val="windowText" lastClr="000000"/>
      </a:dk1>
      <a:lt1>
        <a:sysClr val="window" lastClr="FFFFFF"/>
      </a:lt1>
      <a:dk2>
        <a:srgbClr val="656367"/>
      </a:dk2>
      <a:lt2>
        <a:srgbClr val="F2F2F2"/>
      </a:lt2>
      <a:accent1>
        <a:srgbClr val="B82D2F"/>
      </a:accent1>
      <a:accent2>
        <a:srgbClr val="333333"/>
      </a:accent2>
      <a:accent3>
        <a:srgbClr val="2B4A63"/>
      </a:accent3>
      <a:accent4>
        <a:srgbClr val="445E45"/>
      </a:accent4>
      <a:accent5>
        <a:srgbClr val="5A3A64"/>
      </a:accent5>
      <a:accent6>
        <a:srgbClr val="DB8526"/>
      </a:accent6>
      <a:hlink>
        <a:srgbClr val="164E6E"/>
      </a:hlink>
      <a:folHlink>
        <a:srgbClr val="667F6D"/>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MedicalHealth">
      <a:dk1>
        <a:sysClr val="windowText" lastClr="000000"/>
      </a:dk1>
      <a:lt1>
        <a:sysClr val="window" lastClr="FFFFFF"/>
      </a:lt1>
      <a:dk2>
        <a:srgbClr val="656367"/>
      </a:dk2>
      <a:lt2>
        <a:srgbClr val="F2F2F2"/>
      </a:lt2>
      <a:accent1>
        <a:srgbClr val="B82D2F"/>
      </a:accent1>
      <a:accent2>
        <a:srgbClr val="333333"/>
      </a:accent2>
      <a:accent3>
        <a:srgbClr val="2B4A63"/>
      </a:accent3>
      <a:accent4>
        <a:srgbClr val="445E45"/>
      </a:accent4>
      <a:accent5>
        <a:srgbClr val="5A3A64"/>
      </a:accent5>
      <a:accent6>
        <a:srgbClr val="DB8526"/>
      </a:accent6>
      <a:hlink>
        <a:srgbClr val="164E6E"/>
      </a:hlink>
      <a:folHlink>
        <a:srgbClr val="667F6D"/>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Medical design presentation (widescreen)</Template>
  <TotalTime>67</TotalTime>
  <Words>471</Words>
  <Application>Microsoft Office PowerPoint</Application>
  <PresentationFormat>Widescreen</PresentationFormat>
  <Paragraphs>65</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Franklin Gothic Medium</vt:lpstr>
      <vt:lpstr>Medical Design 16x9</vt:lpstr>
      <vt:lpstr>MEDICLAIM POLICY</vt:lpstr>
      <vt:lpstr>    WHAT IS MEDICLAIM ?</vt:lpstr>
      <vt:lpstr>  IMPORTANCE OF MEDICLAIM</vt:lpstr>
      <vt:lpstr>MEDICLAIM PREMIUM</vt:lpstr>
      <vt:lpstr>ON WHAT BASIS MEDICLAIM PREMIUM DEPENDS ON ?</vt:lpstr>
      <vt:lpstr>OUR OFFICIAL PARTNER</vt:lpstr>
      <vt:lpstr>WHY ONLY APOLLO MUNICH</vt:lpstr>
      <vt:lpstr>PowerPoint Presentation</vt:lpstr>
      <vt:lpstr>PowerPoint Presentation</vt:lpstr>
      <vt:lpstr>PowerPoint Presentation</vt:lpstr>
      <vt:lpstr>CLAIM PROCEDURE</vt:lpstr>
      <vt:lpstr> WHY SHOULD ONE BUY MEDICLAIM POLICY</vt:lpstr>
      <vt:lpstr>Add a Slide Title - 4</vt:lpstr>
      <vt:lpstr>TYPES OF MEDICLAIM POLICIES / COVERS</vt:lpstr>
      <vt:lpstr>Add a Slide Title - 5</vt:lpstr>
      <vt:lpstr>PowerPoint Presentation</vt:lpstr>
      <vt:lpstr>IMPORTANT INFORMATION</vt:lpstr>
      <vt:lpstr>HOW TO SELECT THE BEST INSURANCE PLAN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MEDICLAIM POLICY</dc:title>
  <dc:creator>ashok jain</dc:creator>
  <cp:lastModifiedBy>ashok jain</cp:lastModifiedBy>
  <cp:revision>10</cp:revision>
  <dcterms:created xsi:type="dcterms:W3CDTF">2016-11-12T00:12:21Z</dcterms:created>
  <dcterms:modified xsi:type="dcterms:W3CDTF">2016-11-12T06:28:55Z</dcterms:modified>
</cp:coreProperties>
</file>